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y="5143500" cx="9144000"/>
  <p:notesSz cx="6858000" cy="9144000"/>
  <p:embeddedFontLst>
    <p:embeddedFont>
      <p:font typeface="Noto Sans Thin"/>
      <p:regular r:id="rId52"/>
      <p:bold r:id="rId53"/>
      <p:italic r:id="rId54"/>
      <p:boldItalic r:id="rId55"/>
    </p:embeddedFont>
    <p:embeddedFont>
      <p:font typeface="Noto Sans"/>
      <p:regular r:id="rId56"/>
      <p:bold r:id="rId57"/>
      <p:italic r:id="rId58"/>
      <p:boldItalic r:id="rId59"/>
    </p:embeddedFont>
    <p:embeddedFont>
      <p:font typeface="Noto Sans SemiBold"/>
      <p:regular r:id="rId60"/>
      <p:bold r:id="rId61"/>
      <p:italic r:id="rId62"/>
      <p:boldItalic r:id="rId63"/>
    </p:embeddedFont>
    <p:embeddedFont>
      <p:font typeface="Delicious Handrawn"/>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NotoSansSemiBold-italic.fntdata"/><Relationship Id="rId61" Type="http://schemas.openxmlformats.org/officeDocument/2006/relationships/font" Target="fonts/NotoSansSemiBold-bold.fntdata"/><Relationship Id="rId20" Type="http://schemas.openxmlformats.org/officeDocument/2006/relationships/slide" Target="slides/slide10.xml"/><Relationship Id="rId64" Type="http://schemas.openxmlformats.org/officeDocument/2006/relationships/font" Target="fonts/DeliciousHandrawn-regular.fntdata"/><Relationship Id="rId63" Type="http://schemas.openxmlformats.org/officeDocument/2006/relationships/font" Target="fonts/NotoSansSemiBold-bold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NotoSansSemiBold-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font" Target="fonts/NotoSansThin-bold.fntdata"/><Relationship Id="rId52" Type="http://schemas.openxmlformats.org/officeDocument/2006/relationships/font" Target="fonts/NotoSansThin-regular.fntdata"/><Relationship Id="rId11" Type="http://schemas.openxmlformats.org/officeDocument/2006/relationships/slide" Target="slides/slide1.xml"/><Relationship Id="rId55" Type="http://schemas.openxmlformats.org/officeDocument/2006/relationships/font" Target="fonts/NotoSansThin-boldItalic.fntdata"/><Relationship Id="rId10" Type="http://schemas.openxmlformats.org/officeDocument/2006/relationships/notesMaster" Target="notesMasters/notesMaster1.xml"/><Relationship Id="rId54" Type="http://schemas.openxmlformats.org/officeDocument/2006/relationships/font" Target="fonts/NotoSansThin-italic.fntdata"/><Relationship Id="rId13" Type="http://schemas.openxmlformats.org/officeDocument/2006/relationships/slide" Target="slides/slide3.xml"/><Relationship Id="rId57" Type="http://schemas.openxmlformats.org/officeDocument/2006/relationships/font" Target="fonts/NotoSans-bold.fntdata"/><Relationship Id="rId12" Type="http://schemas.openxmlformats.org/officeDocument/2006/relationships/slide" Target="slides/slide2.xml"/><Relationship Id="rId56" Type="http://schemas.openxmlformats.org/officeDocument/2006/relationships/font" Target="fonts/NotoSans-regular.fntdata"/><Relationship Id="rId15" Type="http://schemas.openxmlformats.org/officeDocument/2006/relationships/slide" Target="slides/slide5.xml"/><Relationship Id="rId59" Type="http://schemas.openxmlformats.org/officeDocument/2006/relationships/font" Target="fonts/NotoSans-boldItalic.fntdata"/><Relationship Id="rId14" Type="http://schemas.openxmlformats.org/officeDocument/2006/relationships/slide" Target="slides/slide4.xml"/><Relationship Id="rId58" Type="http://schemas.openxmlformats.org/officeDocument/2006/relationships/font" Target="fonts/NotoSans-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2T10:00:40.392">
    <p:pos x="6000" y="0"/>
    <p:text>Editar esta diapositiva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3T11:08:03.809">
    <p:pos x="6000" y="0"/>
    <p:text>@grm.lmt@gmail.com Hola Lupita, ¿podrías ayudarme a crear una grabación de pantalla que muestre cómo utilizar el MENÚ para cambiar su configuración: su nombre, el nombre del niño, la fecha de nacimiento, etc. con narración?
Asignado a grm.lmt@gmail.com_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23T11:08:46.219">
    <p:pos x="6000" y="0"/>
    <p:text>@grm.lmt@gmail.com
Hola Lupita, ¿podrías ayudarme a crear una grabación de pantalla que muestre cómo utilizar el MENÚ para volver a ver las lecciones que han completado con narración?
Asignado a grm.lmt@gmail.com_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7V0JSdmBSLBjrCS7IYqwjJS_w45Eo0J/edit#slide=id.g2742f19afeb_0_4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Da una bienvenida cálida y alegre a cada participante que va llegando a la sesión. ¡Reconócelos y Halágalos por venir a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Una vez que hayan llegado todos los participantes, puedes dar formalmente la bienvenida al grupo a la sesión de integración de Crianza con Conciencia+.</a:t>
            </a: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Además de las 5 sesiones diarias, los participantes también tendrán acceso a: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Actividades lúdicas para hacer con su niña, niño o adolescente al final de cada sesión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Recursos adicionales si necesitan ayuda con situaciones de abuso de sustancias, salud mental, violencia o violencia sexual</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Los padres, madres y cuidadores participan en sesiones de chat de WhatsApp para aprender a cuidar de su salud mental con el fin de apoyarse a sí mismos y a sus familias. Los padres, madres y personas cuidadoras también pueden compartir sus experiencias en torno a las clases ofrecidas a través de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Hay tres sesiones de chat: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Después de la sesión de integración: Bienvenida y presentaciones.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3: Diálogo Interno: Sesión de chat de WhatsApp sobre el diálogo interno y el estrés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5: Despedida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El Facilitador solo compartirá los temas de debate o discusión en el grupo de Apoyo de WhatsApp. Los facilitadores </a:t>
            </a:r>
            <a:r>
              <a:rPr b="1"/>
              <a:t>no son moderadores</a:t>
            </a:r>
            <a:r>
              <a:t>; solo interferirán si el contenido discutido va en contra de las prácticas de crianza positiva.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Aquí tienes un resumen de cómo serán los cinco días del programa: </a:t>
            </a:r>
            <a:br>
              <a:rPr lang="en-US"/>
            </a:b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Para que esta actividad sea interactiva, pídele a los participantes que le demuestren al grupo cómo hacer lo siguiente (y corrige/guía si es necesario):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Prender y apagar el teléfono</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Muéstrale a los participantes: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prender y apagar el teléfono. Señala claramente los tres botones laterales (encendido/apagado, subir/bajar volumen).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Dónde y cómo insertar una tarjeta sim y asegurarse de que funciona correctamente una vez prendido el teléfono.</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Habla sobre el PIN de la tarjeta SIM y de cómo puede bloquearse si no se introduce correctamente.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Navegar por los ajustes del teléfono</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Muéstrale a los participantes: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aumentar y disminuir el brillo del teléfono.</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instalar y desinstalar aplicaciones.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hacer y compartir capturas de pantalla (esto es clave para cuando tienen problemas técnicos).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Navegar por los ajustes de WhatsApp</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Recuérdale a los participantes que recibirán el contenido del chatbot de Crianza con Conciencia+ por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Muéstrale a los participantes: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encontrar y abrir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responder a los mensajes/indicaciones de Crianza con Conciencia+ chatbot (para recibir el siguiente contenido).</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abrir imágenes.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abrir archivos de audio/video.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Cargar el teléfono</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Muestra cómo introducir correctamente el cargador del teléfono para evitar descomponer el sistema de carga.</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Enfatiza la importancia de desconectar el teléfono del cargador una vez que esté completamente cargado para evitar la sobrecarga.</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Utiliza el cargador original del teléfono para cargarlo.</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Activar y desactivar los datos móviles</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Muéstrale a los participantes cómo activar y desactivar los datos. Señala cómo cambia la barra de estado cuando los datos están activados o desactivados (H+/3G/4G en la barra de red).</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Haz hincapié en que los datos no deben dejarse encendidos todo el tiempo, para minimizar el uso del paquete de datos y optimizar el uso de la batería.</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Muéstrale a los participantes cómo revisar el saldo del paquete de datos y/o el uso de los datos.</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Gestionar el almacenamiento interno del celular</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Asegúrate de que los participantes entiendan que las aplicaciones, los videos, la música y las imágenes ocupan espacio en el teléfono y que este no funcionará correctamente si está demasiado lleno.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Muéstrale a los participantes cómo liberar espacio de almacenamiento si es necesario:</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Borrar archivos como videos, audio, imágenes,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Desinstalar aplicaciones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Conciencia digital: Seguridad en Internet</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Habla sobre los riesgos de hacer clic en enlaces sospechosos y de suplantación de identidad en Internet.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Asegúrate de que los participantes entiendan que no se debe compartir información personal específica con personas o fuentes desconocidas, por ejemplo:</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Contraseñas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Información de sus cuentas bancarias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Ubicaciones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Imágenes o videos personales/sensibles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Cómo evitar dañar tu teléfono</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Muéstrale a los participantes cómo acceder al bloqueo de contraseña/patrón para proteger su teléfono de otros usuarios no autorizados.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Habla sobre la importancia de manejar los teléfonos con cuidado, por ejemplo:</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Mantener los teléfonos fuera del alcance de sus niños, niñas o adolescentes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Mantener los teléfonos alejados de la luz solar directa</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Mantener los teléfonos alejados de áreas de trabajo que puedan dañarlos, por ejemplo, agua, fuego,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502" name="Google Shape;502;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Resumen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La descripción general y las instrucciones para esta actividad se pueden encontrar en Cómo Usar Crianza con Conciencia+ Chatbot en tu Guía para el Facilitador.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Instrucciones (</a:t>
            </a:r>
            <a:r>
              <a:rPr u="sng">
                <a:solidFill>
                  <a:srgbClr val="1155CC"/>
                </a:solidFill>
                <a:hlinkClick r:id="rId2">
                  <a:extLst>
                    <a:ext uri="{A12FA001-AC4F-418D-AE19-62706E023703}">
                      <ahyp:hlinkClr val="tx"/>
                    </a:ext>
                  </a:extLst>
                </a:hlinkClick>
              </a:rPr>
              <a:t>Diapositiva</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los siguientes puntos con los participantes: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Los facilitadores deben modelar todo lo básico para poder usar un teléfono celular (aun si ya lo pueden hacer).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Esta actividad le ayudará a los padres, madres y cuidadores a tener los conocimientos básicos para poder usar un teléfono celular (si es que no los tienen aún) y empezar a interactuar con el chatbot de Crianza con Conciencia+.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esta lista de cosas que el facilitador debe de hacer en la demostración</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Prender y apagar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del celular - ajustar el brillo, instalar y desinstalar apps, tomar y compartir capturas de pantalla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 WhatsApp - responder mensajes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Cargar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Activar y desactivar los datos móviles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Gestionar el almacenamiento interno del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Seguridad digital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Prevenir daños al teléfono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Recuérdale a los participantes que deben de ofrecer ayuda considerando las necesidades individuales de cada quién, especialmente de aquellas personas que no estén familiarizadas con un teléfono móvil o celular.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Pregúntale a los participantes si tienen alguna duda.</a:t>
            </a:r>
          </a:p>
        </p:txBody>
      </p:sp>
      <p:sp>
        <p:nvSpPr>
          <p:cNvPr id="510" name="Google Shape;510;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Resumen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La descripción general y las instrucciones para esta actividad se pueden encontrar en Cómo Usar Crianza con Conciencia+ Chatbot en tu Guía para el Facilitador.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Instrucciones (</a:t>
            </a:r>
            <a:r>
              <a:rPr u="sng">
                <a:solidFill>
                  <a:srgbClr val="1155CC"/>
                </a:solidFill>
                <a:hlinkClick r:id="rId2">
                  <a:extLst>
                    <a:ext uri="{A12FA001-AC4F-418D-AE19-62706E023703}">
                      <ahyp:hlinkClr val="tx"/>
                    </a:ext>
                  </a:extLst>
                </a:hlinkClick>
              </a:rPr>
              <a:t>Diapositiva</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los siguientes puntos con los participantes: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Los facilitadores deben modelar todo lo básico para poder usar un teléfono celular (aun si ya lo pueden hacer).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Esta actividad le ayudará a los padres, madres y cuidadores a tener los conocimientos básicos para poder usar un teléfono celular (si es que no los tienen aún) y empezar a interactuar con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esta lista de cosas que el facilitador debe de hacer en la demostración</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Prender y apagar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del celular - ajustar el brillo, instalar y desinstalar apps, tomar y compartir capturas de pantalla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 WhatsApp - responder mensajes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Cargar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Activar y desactivar los datos móviles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Gestionar el almacenamiento interno del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Seguridad digital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Prevenir daños al teléfono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Recuérdale a los participantes que deben de ofrecer ayuda considerando las necesidades individuales de cada quién, especialmente de aquellas personas que no estén familiarizadas con un teléfono móvil o celular.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Pregúntale a los participantes si tienen alguna duda.</a:t>
            </a:r>
          </a:p>
        </p:txBody>
      </p:sp>
      <p:sp>
        <p:nvSpPr>
          <p:cNvPr id="517" name="Google Shape;517;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Resumen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La descripción general y las instrucciones para esta actividad se pueden encontrar en Cómo Usar Crianza con Conciencia+ Chatbot en tu Guía para el Facilitador.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Instrucciones (</a:t>
            </a:r>
            <a:r>
              <a:rPr u="sng">
                <a:solidFill>
                  <a:srgbClr val="1155CC"/>
                </a:solidFill>
                <a:hlinkClick r:id="rId2">
                  <a:extLst>
                    <a:ext uri="{A12FA001-AC4F-418D-AE19-62706E023703}">
                      <ahyp:hlinkClr val="tx"/>
                    </a:ext>
                  </a:extLst>
                </a:hlinkClick>
              </a:rPr>
              <a:t>Diapositiva</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los siguientes puntos con los participantes: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Los facilitadores deben modelar todo lo básico para poder usar un teléfono celular (aun si ya lo pueden hacer).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Esta actividad le ayudará a los padres, madres y cuidadores a tener los conocimientos básicos para poder usar un teléfono celular (si es que no los tienen aún) y empezar a interactuar con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esta lista de cosas que el facilitador debe de hacer en la demostración</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Prender y apagar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del celular - ajustar el brillo, instalar y desinstalar apps, tomar y compartir capturas de pantalla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 WhatsApp - responder mensajes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Cargar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Activar y desactivar los datos móviles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Gestionar el almacenamiento interno del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Seguridad digital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Prevenir daños al teléfono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Recuérdale a los participantes que deben de ofrecer ayuda considerando las necesidades individuales de cada quién, especialmente de aquellas personas que no estén familiarizadas con un teléfono móvil o celular.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Pregúntale a los participantes si tienen alguna duda.</a:t>
            </a:r>
          </a:p>
        </p:txBody>
      </p:sp>
      <p:sp>
        <p:nvSpPr>
          <p:cNvPr id="524" name="Google Shape;524;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Inicia un chat de WhatsApp con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Dale a los participantes las siguientes instrucciones: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Abre o desbloquea tu teléfono.</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Guarda el número de teléfono del chatbot de Crianza con Conciencia+ (+6-012-292-7434</a:t>
            </a:r>
            <a:r>
              <a:rPr>
                <a:highlight>
                  <a:srgbClr val="FFFFFF"/>
                </a:highlight>
              </a:rPr>
              <a:t>) </a:t>
            </a:r>
            <a:r>
              <a:t>como contacto.</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531" name="Google Shape;531;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Presentaciones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 Instrucciones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Empieza invitando a cada padre, madre y cuidador a presentarse ante el grupo.</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Pídele a cada participante que comparta lo siguiente: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 nombre.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El número de niñas, niños o adolescentes que crían.</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Una actividad que les guste hacer con sus niños, niñas o adolescentes.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Anima a todos a participar y asegúrate de que cada persona tenga la oportunidad de compartir.</a:t>
            </a: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Abre WhatsApp, busca "Crianza con Conciencia+" e inicia un chat escribiendo INICIAR. </a:t>
            </a:r>
          </a:p>
        </p:txBody>
      </p:sp>
      <p:sp>
        <p:nvSpPr>
          <p:cNvPr id="556" name="Google Shape;556;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Antes del siguiente paso, Crianza con Conciencia+ chatbot generará un número de 6 dígitos como identificador único para cada padre, madre y persona cuidadora. Al final de la sesión de integración, los facilitadores asociarán el identificador único del padre, madre o cuidador con la app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Consulta la sección "Cómo Informar sobre la Implementación del Programa" de la Guía del Facilitador de Formando Conciencia+ para obtener orientación sobre este proceso.</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Dile a los participantes que sigan las indicaciones de Crianza con Conciencia+. Crianza con Conciencia+ les pedirá que: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Escriban su nombre y apellidos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Elijan su género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Estado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Elijan su situación sentimental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1" name="Google Shape;611;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Escriban el nombre de su niña o niño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Género de la niña o del niño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Fecha de nacimiento de la niña o del niño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9" name="Google Shape;619;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Si el padre, madre o cuidador tiene varios niños, niñas o adolescentes, pídele que al inscribirse en el programa elija a la niña, niño o adolescente que presente más problemas de conducta. Recuérdale que las sesiones que lleven del programa pueden aplicarse a todos los niños, niñas o adolescentes. Sin embargo, para lo que dure el programa, pídele que se centre solo en una niña o un niño.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Video de introducción:</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Pídele a los participantes que hagan una pausa cuando aparezca el vídeo de introducción de 5 minutos que explica cómo funciona Crianza con Conciencia+ en su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Reproduce el video en la pantalla. Pregúntale a los participantes si tienen alguna duda.</a:t>
            </a:r>
            <a:endParaRPr b="1" sz="1200" u="sng">
              <a:solidFill>
                <a:schemeClr val="dk1"/>
              </a:solidFill>
            </a:endParaRPr>
          </a:p>
        </p:txBody>
      </p:sp>
      <p:sp>
        <p:nvSpPr>
          <p:cNvPr id="636" name="Google Shape;63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Dile a los participantes que sigan las indicaciones de Crianza con Conciencia+. Crianza con Conciencia+ les pedirá que:</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Elijan cómo quieren recibir los mensajes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Texto, Imágenes y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Solo Texto e Imágenes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642" name="Google Shape;642;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659" name="Google Shape;659;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Instrucciones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664" name="Google Shape;664;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Conociéndonos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Resumen</a:t>
            </a:r>
            <a:r>
              <a:rPr b="1"/>
              <a:t> </a:t>
            </a:r>
            <a:endParaRPr b="1"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Esta actividad ayudará a los padres, madres y personas cuidadoras a apreciar la diversidad de la sala y a descubrir las conexiones entre unos y otros.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0E3A5A"/>
                </a:solidFill>
              </a:rPr>
              <a:t>Instrucciones</a:t>
            </a:r>
            <a:r>
              <a:rPr>
                <a:solidFill>
                  <a:srgbClr val="113D5C"/>
                </a:solidFill>
              </a:rPr>
              <a:t> </a:t>
            </a:r>
            <a:endParaRPr sz="1200">
              <a:solidFill>
                <a:srgbClr val="113D5C"/>
              </a:solidFill>
              <a:latin typeface="Noto Sans SemiBold"/>
              <a:ea typeface="Noto Sans SemiBold"/>
              <a:cs typeface="Noto Sans SemiBold"/>
              <a:sym typeface="Noto Sans SemiBold"/>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Comparte con los padres, madres y personas cuidadoras que este ejercicio se hará en silencio. El facilitador leerá algunas de las afirmaciones (una a la vez).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Al final de cada afirmación, el facilitador hará una pausa.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Indícales a los participantes que si la afirmación es cierta para alguien, debe de dar un paso hacia el interior del círculo.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Toma un momento para que cada participante observe quién está en el círculo con ellos y quién no.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Después, deben regresar a la línea del círculo para escuchar la siguiente afirmación.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Cuando se hayan leído todas las preguntas, invita a los participantes a añadir, de uno en uno, una afirmación que sea cierta para ellos y que no se haya mencionado ya.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Lee las siguientes afirmaciones en voz alta: </a:t>
            </a:r>
            <a:endParaRPr sz="1200">
              <a:solidFill>
                <a:srgbClr val="113D5C"/>
              </a:solidFill>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Solo tengo una niña o un niño increíble.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Algunas mañanas, realmente quiero dormir hasta mediodía.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Bailar es mi actividad favorita.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Soy padre, madre o cuidador de un adolescente.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Siento que ser adulto es difícil, pero me esfuerzo al máximo.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Cantar me ayuda a aliviar el estrés.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Soy padre, madre o cuidador de una niña o un niño.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Todavía no domino el cambiar pañales.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Me gusta dibujar o pintar.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 Tengo más de una niña, niño o adolescente. .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Quiero aprender de los aciertos y errores de mi madre o padre.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Me encanta cocinar.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Cuando juego con mi niña o niño, yo también me convierto en niña o niño.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Me gustaría mejorar mi relación con mi niña, niño o adolescente.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Después de leer las afirmaciones, anima a los padres, madres y personas cuidadoras a reflexionar sobre las conexiones que comparten con todos los presentes. Comparte con los padres, madres y cuidadores que nuestras experiencias pueden variar, pero la diversidad del grupo es lo que hace que nuestra comunidad de crianza sea enriquecedora y vibrante. A pesar de tener diferentes orígenes y trayectorias, podemos aprender lecciones valiosas unos de otros.</a:t>
            </a:r>
          </a:p>
        </p:txBody>
      </p:sp>
      <p:sp>
        <p:nvSpPr>
          <p:cNvPr id="329" name="Google Shape;329;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Instrucciones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670" name="Google Shape;670;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75" name="Google Shape;675;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Instrucciones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694" name="Google Shape;694;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715" name="Google Shape;715;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ec03bd8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revisit the lessons they have completed </a:t>
            </a:r>
          </a:p>
        </p:txBody>
      </p:sp>
      <p:sp>
        <p:nvSpPr>
          <p:cNvPr id="721" name="Google Shape;721;g2bbec03bd81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Establishing ground rules to help make the programme a safe place to learn together. It is important that the group sets ground rules on how they will ensure that their time and experiences together are fruitful. These rules should be developed as a group and owned by the group.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Ground rules are also useful for helping you to run these sessions as a facilitator. They can be helpful when reminding participants that </a:t>
            </a:r>
            <a:r>
              <a:rPr b="1"/>
              <a:t>they </a:t>
            </a:r>
            <a:r>
              <a:t>created the rules for how the sessions should be run.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113D5C"/>
                </a:solidFill>
              </a:rPr>
              <a:t>Instrucciones </a:t>
            </a:r>
            <a:r>
              <a:rPr u="sng">
                <a:solidFill>
                  <a:srgbClr val="1155CC"/>
                </a:solidFill>
                <a:hlinkClick r:id="rId2">
                  <a:extLst>
                    <a:ext uri="{A12FA001-AC4F-418D-AE19-62706E023703}">
                      <ahyp:hlinkClr val="tx"/>
                    </a:ext>
                  </a:extLst>
                </a:hlinkClick>
              </a:rPr>
              <a:t>(Diapositiva)</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Compártele a los participantes que ahora se hablará sobre los pasos que siguen. Share that they will receive lessons on the chatbot and that you will be conducting chat sessions with them on WhatsApp every few days.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For the WhatsApp group to be a safe and comfortable space for everyone, ask the participants to think about what is important to them to feel comfortable, respected, safe and supported in the group.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Crianza con ConCiencia+ is a special programme! It brings families together to learn and share common experiences with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When discussing Ground Rules, you can use the following format: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Put up </a:t>
            </a:r>
            <a:r>
              <a:rPr>
                <a:solidFill>
                  <a:srgbClr val="113D5C"/>
                </a:solidFill>
              </a:rPr>
              <a:t>one flipchat</a:t>
            </a:r>
            <a:r>
              <a:rPr>
                <a:solidFill>
                  <a:schemeClr val="dk1"/>
                </a:solidFill>
              </a:rPr>
              <a:t> and write at the top:</a:t>
            </a:r>
            <a:r>
              <a:rPr>
                <a:solidFill>
                  <a:srgbClr val="113D5C"/>
                </a:solidFill>
              </a:rPr>
              <a:t> </a:t>
            </a:r>
            <a:r>
              <a:rPr>
                <a:solidFill>
                  <a:schemeClr val="dk1"/>
                </a:solidFill>
              </a:rPr>
              <a:t>Ground rules </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participants to share their suggestions.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Writes rules and comments on the flip chart to keep for later reference.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rPr b="1"/>
              <a:t>Make sure Ground Rules describe positive behaviour.</a:t>
            </a:r>
            <a:r>
              <a:t> You can prompt for rules on specific issues like cell phone use, respect, etc.</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You can repeat what you hear and explore the rules to ensure everyone in the group agrees and understands.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For example, if someone mentions “Respect”, ask what that means to her or him. What sort of behaviour shows “Respect”?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Make sure everyone agrees and has the opportunity to contribute before moving on to another suggestion. </a:t>
            </a: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Some helpful ground rules may include: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b="1" sz="1200">
                <a:solidFill>
                  <a:srgbClr val="113D5C"/>
                </a:solidFill>
                <a:latin typeface="Noto Sans"/>
                <a:ea typeface="Noto Sans"/>
                <a:cs typeface="Noto Sans"/>
                <a:sym typeface="Noto Sans"/>
              </a:defRPr>
            </a:pPr>
            <a:r>
              <a:t>Ground rules for Crianza con Conciencia+ chatbot: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Commit to doing the suggested daily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for help if you struggle to access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Ensure you have data to do the daily </a:t>
            </a:r>
            <a:r>
              <a:rPr>
                <a:solidFill>
                  <a:srgbClr val="113D5C"/>
                </a:solidFill>
              </a:rPr>
              <a:t>Crianza con Conciencia+</a:t>
            </a:r>
            <a:r>
              <a:rPr>
                <a:solidFill>
                  <a:schemeClr val="dk1"/>
                </a:solidFill>
              </a:rPr>
              <a:t> activities. </a:t>
            </a:r>
            <a:endParaRPr sz="1200">
              <a:solidFill>
                <a:schemeClr val="dk1"/>
              </a:solidFill>
              <a:latin typeface="Noto Sans"/>
              <a:ea typeface="Noto Sans"/>
              <a:cs typeface="Noto Sans"/>
              <a:sym typeface="Noto Sans"/>
            </a:endParaRPr>
          </a:p>
          <a:p>
            <a:pPr indent="0" lvl="0" marL="0" rtl="0" algn="l">
              <a:lnSpc>
                <a:spcPct val="115000"/>
              </a:lnSpc>
              <a:spcBef>
                <a:spcPts val="600"/>
              </a:spcBef>
              <a:spcAft>
                <a:spcPts val="0"/>
              </a:spcAft>
              <a:buNone/>
            </a:pP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Ground rules for WhatsApp support group:</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the privacy of personal pictures and videos that are sent to the chat group.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Everyone is different and will have different experiences to share.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each other by paying attention and taking turns to share and listen.</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What we say in the group stays in the group – both in-person and online.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Share only what you feel comfortable to share.</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Discussion on the WhatsApp group will focus on parenting only.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Feel free to ask any questions!</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parents that the group has ground rules to ensure everyone feels comfortable sharing and keeps a positive environment. If someone unintentionally breaks a rule, facilitators will privately send a gentle reminder message to the parent and remind the whole group about the rules. However, if a participant shares something inappropriate or continues to break the rules, the facilitator may have to remove the parent to ensure the group remains a positive space.</a:t>
            </a:r>
            <a:endParaRPr sz="1200">
              <a:solidFill>
                <a:schemeClr val="dk1"/>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727" name="Google Shape;727;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Facilitator’s Role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Instrucciones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throughout Crianza con Conciencia+, your role will be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 vez en cuando y hasta que finalice el curso, saluda y pregunta cómo van</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sure all the parents are following the ground rules discussed earlier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Plantea preguntas sobre la crianza que puedan discutirse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Denuncia cualquier caso de abuso hacia niñas, niños, adolescentes y adultos.</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Sal del grupo una vez terminado el programa. However, parents can continue learning through Crianza con Conciencia+. By the end of the year, there will be new courses on Crianza con Conciencia+. </a:t>
            </a:r>
            <a:endParaRPr sz="1200">
              <a:solidFill>
                <a:srgbClr val="113D5C"/>
              </a:solidFill>
              <a:latin typeface="Noto Sans"/>
              <a:ea typeface="Noto Sans"/>
              <a:cs typeface="Noto Sans"/>
              <a:sym typeface="Noto Sans"/>
            </a:endParaRPr>
          </a:p>
          <a:p>
            <a:pPr indent="0" lvl="0" marL="0" rtl="0" algn="l">
              <a:lnSpc>
                <a:spcPct val="100000"/>
              </a:lnSpc>
              <a:spcBef>
                <a:spcPts val="1000"/>
              </a:spcBef>
              <a:spcAft>
                <a:spcPts val="0"/>
              </a:spcAft>
              <a:buSzPts val="1100"/>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None/>
              <a:defRPr sz="1300">
                <a:solidFill>
                  <a:srgbClr val="E4007C"/>
                </a:solidFill>
                <a:latin typeface="Noto Sans SemiBold"/>
                <a:ea typeface="Noto Sans SemiBold"/>
                <a:cs typeface="Noto Sans SemiBold"/>
                <a:sym typeface="Noto Sans SemiBold"/>
              </a:defRPr>
            </a:pPr>
            <a:r>
              <a:t>Questions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Reflect with parents on any specific areas of Crianza con Conciencia+ that require support.</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Encourage parents by using open-ended questions, like, “Is there anything specific about using the Crianza con Conciencia+ chatbot that you'd like to know more about?" or "What are your initial thoughts on participating in the WhatsApp Support Groups?"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To respond to parents' questions, offer clear and concise information. Provide step-by-step guidance if necessary.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Instrucciones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Ask the parents if they have any questions: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Using the Crianza con Conciencia+ chatbot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Participating in the WhatsApp Support Groups. </a:t>
            </a:r>
            <a:endParaRPr sz="1200">
              <a:solidFill>
                <a:srgbClr val="113D5C"/>
              </a:solidFill>
              <a:latin typeface="Noto Sans"/>
              <a:ea typeface="Noto Sans"/>
              <a:cs typeface="Noto Sans"/>
              <a:sym typeface="Noto Sans"/>
            </a:endParaRPr>
          </a:p>
          <a:p>
            <a:pPr indent="-228600" lvl="0" marL="457200" rtl="0" algn="l">
              <a:lnSpc>
                <a:spcPct val="115000"/>
              </a:lnSpc>
              <a:spcBef>
                <a:spcPts val="600"/>
              </a:spcBef>
              <a:spcAft>
                <a:spcPts val="1000"/>
              </a:spcAft>
              <a:buClr>
                <a:schemeClr val="dk1"/>
              </a:buClr>
              <a:buSzPts val="1100"/>
              <a:buNone/>
            </a:pPr>
          </a:p>
        </p:txBody>
      </p:sp>
      <p:sp>
        <p:nvSpPr>
          <p:cNvPr id="756" name="Google Shape;756;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b847491d1_0_1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Connecting Formando Conciecnia+ and Parent ID (10min)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In order to report on parents’ attendance, you will need to connect each Parent’s unique identifier with your Formando Conciencia+ App.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Instrucciones</a:t>
            </a:r>
            <a:endParaRPr sz="1200">
              <a:solidFill>
                <a:srgbClr val="113D5C"/>
              </a:solidFill>
              <a:latin typeface="Noto Sans SemiBold"/>
              <a:ea typeface="Noto Sans SemiBold"/>
              <a:cs typeface="Noto Sans SemiBold"/>
              <a:sym typeface="Noto Sans SemiBold"/>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Follow the steps below to add each parent to your Formando Conciencia+ App: </a:t>
            </a:r>
            <a:endParaRPr sz="1200">
              <a:solidFill>
                <a:srgbClr val="113D5C"/>
              </a:solidFill>
              <a:latin typeface="Noto Sans"/>
              <a:ea typeface="Noto Sans"/>
              <a:cs typeface="Noto Sans"/>
              <a:sym typeface="Noto Sans"/>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To add a parent:</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profile icon from the bottom navigation bar.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If two parents from the same family are participating in Crianza con Conciencia+, together, you must link their accounts.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Once you have added the first parent profile, to add a second parent, select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“Add Co-Parent”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co-parent from available parent user profiles.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“Save”</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*Both parent profiles will be updated to note the co-parent.*</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3" name="Google Shape;773;g2bb847491d1_0_1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Closing Activity (10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Close with a goodbye activity. Allow participants to decide how they would like to end the session. This may be a prayer or a group clap.</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Instrucciones</a:t>
            </a:r>
            <a:endParaRPr sz="1200">
              <a:solidFill>
                <a:srgbClr val="113D5C"/>
              </a:solidFill>
              <a:latin typeface="Noto Sans SemiBold"/>
              <a:ea typeface="Noto Sans SemiBold"/>
              <a:cs typeface="Noto Sans SemiBold"/>
              <a:sym typeface="Noto Sans SemiBold"/>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Ask everyone to take a slow walk around the room.</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them to reflect on what they've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Acknowledge that thoughts may wander; ask them to gently return to your voice.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Allow 3 minutes of silent individual reflection.</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3 minutes, gather in a circle.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a volunteer to share an affirmation or something they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Continue clockwise, each person sharing briefly.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 facilitator can model sharing with a phrase like, "I'm impressed with your commitment for your girls, boys, and teens by showing up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Thank everyone for sharing and conclude the session with enthusiasm: "Thank you for being part of Crianza con Conciencia +, applause for all!"</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9" name="Google Shape;779;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con los padres, madres y cuidadores los objetivos y los beneficios de formar parte de Crianza con Conciencia+.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El programa Crianza con Conciencia+ está dirigido a padres, madres y personas cuidadoras con niños, niñas o adolescentes de entre 2 y 17 años.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p>
        </p:txBody>
      </p:sp>
      <p:sp>
        <p:nvSpPr>
          <p:cNvPr id="334" name="Google Shape;334;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bbec03bd81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None/>
              <a:defRPr sz="1200">
                <a:solidFill>
                  <a:srgbClr val="113D5C"/>
                </a:solidFill>
                <a:latin typeface="Noto Sans"/>
                <a:ea typeface="Noto Sans"/>
                <a:cs typeface="Noto Sans"/>
                <a:sym typeface="Noto Sans"/>
              </a:defRPr>
            </a:pPr>
            <a:r>
              <a:t>Remind the participants to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Lookout for the next Crianza con Conciencia+ chatbot lesson.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Sharing their experiences and challenges on the WhatsApp Support Group. </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a:ea typeface="Noto Sans"/>
                <a:cs typeface="Noto Sans"/>
                <a:sym typeface="Noto Sans"/>
              </a:defRPr>
            </a:pPr>
            <a:r>
              <a:t>Thank participants for the commitment they have made to each other by coming to the group! </a:t>
            </a:r>
            <a:endParaRPr sz="1200">
              <a:solidFill>
                <a:srgbClr val="113D5C"/>
              </a:solidFill>
              <a:latin typeface="Noto Sans"/>
              <a:ea typeface="Noto Sans"/>
              <a:cs typeface="Noto Sans"/>
              <a:sym typeface="Noto Sans"/>
            </a:endParaRPr>
          </a:p>
          <a:p>
            <a:pPr indent="-228600" lvl="0" marL="457200" rtl="0" algn="l">
              <a:lnSpc>
                <a:spcPct val="115000"/>
              </a:lnSpc>
              <a:spcBef>
                <a:spcPts val="1200"/>
              </a:spcBef>
              <a:spcAft>
                <a:spcPts val="1000"/>
              </a:spcAft>
              <a:buClr>
                <a:schemeClr val="dk1"/>
              </a:buClr>
              <a:buSzPts val="1100"/>
              <a:buNone/>
            </a:pPr>
          </a:p>
        </p:txBody>
      </p:sp>
      <p:sp>
        <p:nvSpPr>
          <p:cNvPr id="784" name="Google Shape;784;g2bbec03bd8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801" name="Google Shape;801;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Ahora bien, cuando decimos "padres, madres y personas cuidadoras" y "crianza", nos referimos a alguien que cuida de los niños, niñas o adolescentes, sea esa persona su madre o padre biológico o no. Esto incluye a cualquier persona que sea un cuidador principal responsable del bienestar de la niña o el niño.</a:t>
            </a:r>
            <a:endParaRPr>
              <a:solidFill>
                <a:schemeClr val="dk1"/>
              </a:solidFill>
            </a:endParaRPr>
          </a:p>
          <a:p>
            <a:pPr indent="0" lvl="0" marL="0" rtl="0" algn="l">
              <a:lnSpc>
                <a:spcPct val="100000"/>
              </a:lnSpc>
              <a:spcBef>
                <a:spcPts val="1200"/>
              </a:spcBef>
              <a:spcAft>
                <a:spcPts val="0"/>
              </a:spcAft>
              <a:buSzPts val="1400"/>
              <a:buNone/>
            </a:pPr>
          </a:p>
        </p:txBody>
      </p:sp>
      <p:sp>
        <p:nvSpPr>
          <p:cNvPr id="341" name="Google Shape;341;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La finalidad de Crianza con Conciencia+ es ayudar a construir relaciones abiertas, afectuosas y de confianza entre los cuidadores y sus niños, niñas o adolescentes. Cuando tenemos relaciones sanas y positivas, estas ayudan a los padres, madres y personas cuidadoras a mantener seguros a sus niños, niñas o adolescentes y apoyan su crecimiento y su desarrollo.</a:t>
            </a:r>
          </a:p>
        </p:txBody>
      </p:sp>
      <p:sp>
        <p:nvSpPr>
          <p:cNvPr id="348" name="Google Shape;348;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consta de tres partes: </a:t>
            </a:r>
            <a:br>
              <a:rPr lang="en-US"/>
            </a:br>
            <a:br>
              <a:rPr lang="en-US"/>
            </a:br>
            <a:r>
              <a:t>1. La sesión de integración presencial, de la que formas parte en este momento </a:t>
            </a:r>
          </a:p>
          <a:p>
            <a:pPr indent="0" lvl="0" marL="0" rtl="0" algn="l">
              <a:lnSpc>
                <a:spcPct val="100000"/>
              </a:lnSpc>
              <a:spcBef>
                <a:spcPts val="0"/>
              </a:spcBef>
              <a:spcAft>
                <a:spcPts val="0"/>
              </a:spcAft>
              <a:buSzPts val="1100"/>
              <a:buNone/>
            </a:pPr>
            <a:r>
              <a:t>2. Cursos llevados a cabo en el chatbot de WhatsApp donde aprenderás tips para mejorar tu relación con tu niña, niño o adolescente. </a:t>
            </a:r>
          </a:p>
          <a:p>
            <a:pPr indent="0" lvl="0" marL="0" rtl="0" algn="l">
              <a:lnSpc>
                <a:spcPct val="100000"/>
              </a:lnSpc>
              <a:spcBef>
                <a:spcPts val="0"/>
              </a:spcBef>
              <a:spcAft>
                <a:spcPts val="0"/>
              </a:spcAft>
              <a:buSzPts val="1100"/>
              <a:buNone/>
            </a:pPr>
            <a:r>
              <a:t>3. Un grupo de WhatsApp con otros padres, madres, cuidadores y facilitadores para hacer preguntas y discutir temas de crianza.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b847491d1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bb847491d1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Los padres, madres y cuidadores reciben tips diarios sobre la crianza por WhatsApp para ayudarles en la relación con su niña, niño o adolescente (solo necesitan 5 minutos al día). Los padres, madres y cuidadores recibirán 5 sesiones para mejorar su relación con su niña, niño o adolescente: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Comparte el nombre y el objetivo de cada sesión con los padres, madres y cuidadores.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 Id="rId6"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6" name="Shape 29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 name="Shape 297"/>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8" name="Shape 298"/>
        <p:cNvGrpSpPr/>
        <p:nvPr/>
      </p:nvGrpSpPr>
      <p:grpSpPr>
        <a:xfrm>
          <a:off x="0" y="0"/>
          <a:ext cx="0" cy="0"/>
          <a:chOff x="0" y="0"/>
          <a:chExt cx="0" cy="0"/>
        </a:xfrm>
      </p:grpSpPr>
      <p:sp>
        <p:nvSpPr>
          <p:cNvPr id="299" name="Google Shape;299;p50"/>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50"/>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01" name="Google Shape;301;p50"/>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302" name="Shape 302"/>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3" name="Shape 30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304" name="Shape 304"/>
        <p:cNvGrpSpPr/>
        <p:nvPr/>
      </p:nvGrpSpPr>
      <p:grpSpPr>
        <a:xfrm>
          <a:off x="0" y="0"/>
          <a:ext cx="0" cy="0"/>
          <a:chOff x="0" y="0"/>
          <a:chExt cx="0" cy="0"/>
        </a:xfrm>
      </p:grpSpPr>
      <p:cxnSp>
        <p:nvCxnSpPr>
          <p:cNvPr id="305" name="Google Shape;305;p53"/>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6" name="Google Shape;306;p53"/>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7" name="Google Shape;307;p53"/>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8" name="Google Shape;308;p53"/>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9" name="Shape 309"/>
        <p:cNvGrpSpPr/>
        <p:nvPr/>
      </p:nvGrpSpPr>
      <p:grpSpPr>
        <a:xfrm>
          <a:off x="0" y="0"/>
          <a:ext cx="0" cy="0"/>
          <a:chOff x="0" y="0"/>
          <a:chExt cx="0" cy="0"/>
        </a:xfrm>
      </p:grpSpPr>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theme" Target="../theme/theme3.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87" name="Google Shape;287;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88" name="Google Shape;288;p44"/>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1" name="Shape 291"/>
        <p:cNvGrpSpPr/>
        <p:nvPr/>
      </p:nvGrpSpPr>
      <p:grpSpPr>
        <a:xfrm>
          <a:off x="0" y="0"/>
          <a:ext cx="0" cy="0"/>
          <a:chOff x="0" y="0"/>
          <a:chExt cx="0" cy="0"/>
        </a:xfrm>
      </p:grpSpPr>
      <p:cxnSp>
        <p:nvCxnSpPr>
          <p:cNvPr id="292" name="Google Shape;292;p4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3" name="Google Shape;293;p4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94" name="Google Shape;294;p47"/>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95" name="Google Shape;295;p4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3.png"/><Relationship Id="rId7"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7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45.png"/><Relationship Id="rId7" Type="http://schemas.openxmlformats.org/officeDocument/2006/relationships/image" Target="../media/image52.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6.jpg"/><Relationship Id="rId5" Type="http://schemas.openxmlformats.org/officeDocument/2006/relationships/image" Target="../media/image68.jpg"/><Relationship Id="rId6" Type="http://schemas.openxmlformats.org/officeDocument/2006/relationships/image" Target="../media/image65.jpg"/><Relationship Id="rId7"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63.png"/><Relationship Id="rId5" Type="http://schemas.openxmlformats.org/officeDocument/2006/relationships/image" Target="../media/image85.png"/><Relationship Id="rId6" Type="http://schemas.openxmlformats.org/officeDocument/2006/relationships/image" Target="../media/image69.jpg"/><Relationship Id="rId7" Type="http://schemas.openxmlformats.org/officeDocument/2006/relationships/image" Target="../media/image81.png"/><Relationship Id="rId8" Type="http://schemas.openxmlformats.org/officeDocument/2006/relationships/image" Target="../media/image8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63.png"/><Relationship Id="rId9" Type="http://schemas.openxmlformats.org/officeDocument/2006/relationships/image" Target="../media/image74.jpg"/><Relationship Id="rId5" Type="http://schemas.openxmlformats.org/officeDocument/2006/relationships/image" Target="../media/image81.png"/><Relationship Id="rId6" Type="http://schemas.openxmlformats.org/officeDocument/2006/relationships/image" Target="../media/image80.jpg"/><Relationship Id="rId7" Type="http://schemas.openxmlformats.org/officeDocument/2006/relationships/image" Target="../media/image78.jpg"/><Relationship Id="rId8" Type="http://schemas.openxmlformats.org/officeDocument/2006/relationships/image" Target="../media/image7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10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9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82.png"/><Relationship Id="rId5"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7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88.png"/><Relationship Id="rId4" Type="http://schemas.openxmlformats.org/officeDocument/2006/relationships/image" Target="../media/image96.jpg"/><Relationship Id="rId5" Type="http://schemas.openxmlformats.org/officeDocument/2006/relationships/image" Target="../media/image97.jpg"/><Relationship Id="rId6" Type="http://schemas.openxmlformats.org/officeDocument/2006/relationships/image" Target="../media/image100.jpg"/><Relationship Id="rId7" Type="http://schemas.openxmlformats.org/officeDocument/2006/relationships/image" Target="../media/image9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comments" Target="../comments/commen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95.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8.jpg"/><Relationship Id="rId6"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¡Te damos la bienvenida a la Sesión de Integración!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Un programa desarrollado por:</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4"/>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00" name="Google Shape;400;p64"/>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01" name="Google Shape;401;p64"/>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4: Identificar Emociones y Sentimientos durante el Tiempo Uno a Uno</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02" name="Google Shape;402;p64"/>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03" name="Google Shape;403;p64"/>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5: Mantener la Calma Cuando Haya Estrés</a:t>
            </a:r>
            <a:endParaRPr b="0" i="0" sz="1900" u="none" cap="none" strike="noStrike">
              <a:solidFill>
                <a:srgbClr val="123D5D"/>
              </a:solidFill>
              <a:latin typeface="Delicious Handrawn"/>
              <a:ea typeface="Delicious Handrawn"/>
              <a:cs typeface="Delicious Handrawn"/>
              <a:sym typeface="Delicious Handrawn"/>
            </a:endParaRPr>
          </a:p>
        </p:txBody>
      </p:sp>
      <p:sp>
        <p:nvSpPr>
          <p:cNvPr id="404" name="Google Shape;404;p64"/>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¡¡Al finalizar los 5 días </a:t>
            </a:r>
            <a:r>
              <a:t>tú</a:t>
            </a:r>
            <a:r>
              <a:rPr>
                <a:latin typeface="Arial"/>
                <a:ea typeface="Arial"/>
                <a:cs typeface="Arial"/>
                <a:sym typeface="Arial"/>
              </a:rPr>
              <a:t>recibirás </a:t>
            </a:r>
            <a:r>
              <a:t>un reconocimiento de crianza positiva!!</a:t>
            </a:r>
            <a:endParaRPr b="1" i="0" sz="1600" u="none" cap="none" strike="noStrike">
              <a:solidFill>
                <a:srgbClr val="00969B"/>
              </a:solidFill>
              <a:latin typeface="Arial"/>
              <a:ea typeface="Arial"/>
              <a:cs typeface="Arial"/>
              <a:sym typeface="Arial"/>
            </a:endParaRPr>
          </a:p>
        </p:txBody>
      </p:sp>
      <p:sp>
        <p:nvSpPr>
          <p:cNvPr id="405" name="Google Shape;405;p64"/>
          <p:cNvSpPr txBox="1"/>
          <p:nvPr/>
        </p:nvSpPr>
        <p:spPr>
          <a:xfrm>
            <a:off x="1228025" y="228600"/>
            <a:ext cx="6852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100">
                <a:solidFill>
                  <a:schemeClr val="lt1"/>
                </a:solidFill>
                <a:highlight>
                  <a:srgbClr val="0E3A5A"/>
                </a:highlight>
                <a:latin typeface="Arial"/>
                <a:ea typeface="Arial"/>
                <a:cs typeface="Arial"/>
                <a:sym typeface="Arial"/>
              </a:defRPr>
            </a:pPr>
            <a:r>
              <a:t>Curso Básico: Mejorar la Relación con mi niña, niño o adolescente</a:t>
            </a:r>
            <a:endParaRPr b="0" i="0" sz="2100" u="none" cap="none" strike="noStrike">
              <a:solidFill>
                <a:schemeClr val="lt1"/>
              </a:solidFill>
              <a:highlight>
                <a:srgbClr val="0E3A5A"/>
              </a:highlight>
              <a:latin typeface="Arial"/>
              <a:ea typeface="Arial"/>
              <a:cs typeface="Arial"/>
              <a:sym typeface="Arial"/>
            </a:endParaRPr>
          </a:p>
        </p:txBody>
      </p:sp>
      <p:sp>
        <p:nvSpPr>
          <p:cNvPr id="406" name="Google Shape;406;p64"/>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tu niña, niño o adolescente a aprender a expresarse</a:t>
            </a:r>
            <a:endParaRPr sz="1000" u="none" cap="none" strike="noStrike">
              <a:solidFill>
                <a:srgbClr val="0B4060"/>
              </a:solidFill>
              <a:highlight>
                <a:schemeClr val="lt1"/>
              </a:highlight>
              <a:latin typeface="Noto Sans"/>
              <a:ea typeface="Noto Sans"/>
              <a:cs typeface="Noto Sans"/>
              <a:sym typeface="Noto Sans"/>
            </a:endParaRPr>
          </a:p>
        </p:txBody>
      </p:sp>
      <p:sp>
        <p:nvSpPr>
          <p:cNvPr id="407" name="Google Shape;407;p64"/>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Controlar tu enojo al enfrentarte a situaciones de crianza estresantes </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3" name="Google Shape;413;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414" name="Google Shape;414;p65"/>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15" name="Google Shape;415;p65"/>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6" name="Google Shape;416;p65"/>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17" name="Google Shape;417;p65"/>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del chatbot de Crianza con Conciencia+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8" name="Google Shape;418;p65"/>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19" name="Google Shape;419;p65"/>
          <p:cNvCxnSpPr>
            <a:endCxn id="42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20" name="Google Shape;420;p65"/>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Sesiones Diarias sobre cómo mejorar tu relación con tu niña, niño o adolescente</a:t>
            </a:r>
            <a:endParaRPr>
              <a:solidFill>
                <a:schemeClr val="dk2"/>
              </a:solidFill>
            </a:endParaRPr>
          </a:p>
        </p:txBody>
      </p:sp>
      <p:sp>
        <p:nvSpPr>
          <p:cNvPr id="421" name="Google Shape;421;p65"/>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Actividades lúdicas para hacer con tu niña, niño o adolescente al final de cada sesión</a:t>
            </a:r>
            <a:endParaRPr>
              <a:solidFill>
                <a:srgbClr val="00969B"/>
              </a:solidFill>
            </a:endParaRPr>
          </a:p>
        </p:txBody>
      </p:sp>
      <p:sp>
        <p:nvSpPr>
          <p:cNvPr id="422" name="Google Shape;422;p65"/>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Recursos, en caso de necesitar apoyo, para cuestiones de salud mental, violencia, violencia sexual o abuso de sustancias (Escribe AYUDA)</a:t>
            </a:r>
            <a:endParaRPr>
              <a:solidFill>
                <a:srgbClr val="00969B"/>
              </a:solidFill>
            </a:endParaRPr>
          </a:p>
        </p:txBody>
      </p:sp>
      <p:cxnSp>
        <p:nvCxnSpPr>
          <p:cNvPr id="423" name="Google Shape;423;p65"/>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24" name="Google Shape;424;p65"/>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30" name="Google Shape;430;p66"/>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Participarás en sesiones de chat de WhatsApp y aprenderás a cuidar de tu salud mental para apoyarte a ti mismo y a tus familias.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También puedes compartir tus propias experiencias relacionadas con las sesiones ofrecidas a través del chatbot Crianza con Conciencia+.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Habrá tres sesiones de chat:</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Después de la sesión de integración:</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Bienvenida y presentaciones.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3:</a:t>
            </a:r>
            <a:r>
              <a:rPr sz="1700">
                <a:solidFill>
                  <a:schemeClr val="dk1"/>
                </a:solidFill>
                <a:latin typeface="Delicious Handrawn"/>
                <a:ea typeface="Delicious Handrawn"/>
                <a:cs typeface="Delicious Handrawn"/>
                <a:sym typeface="Delicious Handrawn"/>
              </a:rPr>
              <a:t> </a:t>
            </a:r>
            <a:r>
              <a:rPr sz="1200">
                <a:solidFill>
                  <a:schemeClr val="dk1"/>
                </a:solidFill>
              </a:rPr>
              <a:t> Diálogo Interno: Sesión de chat de WhatsApp sobre el diálogo Interno y el estrés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5:</a:t>
            </a:r>
            <a:r>
              <a:rPr sz="1200">
                <a:solidFill>
                  <a:srgbClr val="00969B"/>
                </a:solidFill>
                <a:latin typeface="Arial"/>
                <a:ea typeface="Arial"/>
                <a:cs typeface="Arial"/>
                <a:sym typeface="Arial"/>
              </a:rPr>
              <a:t> </a:t>
            </a:r>
            <a:r>
              <a:rPr sz="1200">
                <a:solidFill>
                  <a:schemeClr val="dk1"/>
                </a:solidFill>
              </a:rPr>
              <a:t>Despedida</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31" name="Google Shape;431;p66"/>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2" name="Google Shape;432;p66"/>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433" name="Google Shape;433;p66"/>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Apoyo en un Grupo de WhatsApp </a:t>
            </a:r>
            <a:r>
              <a:rPr i="1"/>
              <a:t>separado</a:t>
            </a:r>
            <a:r>
              <a:t> y moderado por un Facilitador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434" name="Google Shape;434;p6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5" name="Google Shape;43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1" name="Google Shape;441;p67"/>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442" name="Google Shape;442;p67"/>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Día 1: </a:t>
            </a:r>
            <a:r>
              <a:t>¡Estás aquí!</a:t>
            </a:r>
            <a:endParaRPr b="0" i="0" sz="1400" u="none" cap="none" strike="noStrike">
              <a:solidFill>
                <a:schemeClr val="lt1"/>
              </a:solidFill>
              <a:latin typeface="Arial"/>
              <a:ea typeface="Arial"/>
              <a:cs typeface="Arial"/>
              <a:sym typeface="Arial"/>
            </a:endParaRPr>
          </a:p>
        </p:txBody>
      </p:sp>
      <p:sp>
        <p:nvSpPr>
          <p:cNvPr id="443" name="Google Shape;443;p67"/>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444" name="Google Shape;444;p67"/>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445" name="Google Shape;445;p67"/>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446" name="Google Shape;446;p67"/>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447" name="Google Shape;447;p67"/>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448" name="Google Shape;448;p67"/>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1: </a:t>
            </a:r>
            <a:r>
              <a:t>Pasar Tiempo Uno a Uno</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49" name="Google Shape;449;p67"/>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2: </a:t>
            </a:r>
            <a:r>
              <a:t>Dar Reconocimiento y Halagar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450" name="Google Shape;450;p67"/>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3: </a:t>
            </a:r>
            <a:r>
              <a:t>Crear una Rutina para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451" name="Google Shape;451;p67"/>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4: </a:t>
            </a:r>
            <a:r>
              <a:t>Identificar Emociones y Sentimientos durante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52" name="Google Shape;452;p67"/>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5: </a:t>
            </a:r>
            <a:r>
              <a:t>Mantener la Calma Cuando Haya Estrés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453" name="Google Shape;453;p67"/>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de Cierre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454" name="Google Shape;454;p67"/>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sobre el Diálogo Interno (15 min) </a:t>
            </a:r>
            <a:endParaRPr i="0" sz="1300" u="none" cap="none" strike="noStrike">
              <a:solidFill>
                <a:srgbClr val="000000"/>
              </a:solidFill>
              <a:latin typeface="Noto Sans"/>
              <a:ea typeface="Noto Sans"/>
              <a:cs typeface="Noto Sans"/>
              <a:sym typeface="Noto Sans"/>
            </a:endParaRPr>
          </a:p>
        </p:txBody>
      </p:sp>
      <p:sp>
        <p:nvSpPr>
          <p:cNvPr id="455" name="Google Shape;455;p67"/>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456" name="Google Shape;456;p67"/>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457" name="Google Shape;457;p67"/>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a:t>
            </a:r>
            <a:endParaRPr i="0" sz="1400" u="none" cap="none" strike="noStrike">
              <a:solidFill>
                <a:srgbClr val="000000"/>
              </a:solidFill>
            </a:endParaRPr>
          </a:p>
        </p:txBody>
      </p:sp>
      <p:sp>
        <p:nvSpPr>
          <p:cNvPr id="458" name="Google Shape;458;p67"/>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y Debate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459" name="Google Shape;459;p67"/>
          <p:cNvGrpSpPr/>
          <p:nvPr/>
        </p:nvGrpSpPr>
        <p:grpSpPr>
          <a:xfrm>
            <a:off x="258215" y="857444"/>
            <a:ext cx="372300" cy="372300"/>
            <a:chOff x="6166865" y="140342"/>
            <a:chExt cx="372300" cy="372300"/>
          </a:xfrm>
        </p:grpSpPr>
        <p:sp>
          <p:nvSpPr>
            <p:cNvPr id="460" name="Google Shape;460;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1" name="Google Shape;461;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62" name="Google Shape;462;p67"/>
          <p:cNvGrpSpPr/>
          <p:nvPr/>
        </p:nvGrpSpPr>
        <p:grpSpPr>
          <a:xfrm>
            <a:off x="3035896" y="857444"/>
            <a:ext cx="372300" cy="372300"/>
            <a:chOff x="6172071" y="582117"/>
            <a:chExt cx="372300" cy="372300"/>
          </a:xfrm>
        </p:grpSpPr>
        <p:sp>
          <p:nvSpPr>
            <p:cNvPr id="463" name="Google Shape;463;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4" name="Google Shape;464;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65" name="Google Shape;465;p67"/>
          <p:cNvGrpSpPr/>
          <p:nvPr/>
        </p:nvGrpSpPr>
        <p:grpSpPr>
          <a:xfrm>
            <a:off x="5978865" y="857444"/>
            <a:ext cx="372300" cy="372300"/>
            <a:chOff x="6192365" y="1173617"/>
            <a:chExt cx="372300" cy="372300"/>
          </a:xfrm>
        </p:grpSpPr>
        <p:sp>
          <p:nvSpPr>
            <p:cNvPr id="466" name="Google Shape;466;p67"/>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7" name="Google Shape;467;p67"/>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468" name="Google Shape;468;p67"/>
          <p:cNvGrpSpPr/>
          <p:nvPr/>
        </p:nvGrpSpPr>
        <p:grpSpPr>
          <a:xfrm>
            <a:off x="753603" y="1739554"/>
            <a:ext cx="372300" cy="372300"/>
            <a:chOff x="6166865" y="140342"/>
            <a:chExt cx="372300" cy="372300"/>
          </a:xfrm>
        </p:grpSpPr>
        <p:sp>
          <p:nvSpPr>
            <p:cNvPr id="469" name="Google Shape;469;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0" name="Google Shape;470;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71" name="Google Shape;471;p67"/>
          <p:cNvGrpSpPr/>
          <p:nvPr/>
        </p:nvGrpSpPr>
        <p:grpSpPr>
          <a:xfrm>
            <a:off x="2615796" y="2614398"/>
            <a:ext cx="372300" cy="372300"/>
            <a:chOff x="6172071" y="582117"/>
            <a:chExt cx="372300" cy="372300"/>
          </a:xfrm>
        </p:grpSpPr>
        <p:sp>
          <p:nvSpPr>
            <p:cNvPr id="472" name="Google Shape;472;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3" name="Google Shape;473;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4" name="Google Shape;474;p67"/>
          <p:cNvGrpSpPr/>
          <p:nvPr/>
        </p:nvGrpSpPr>
        <p:grpSpPr>
          <a:xfrm>
            <a:off x="4349734" y="2614398"/>
            <a:ext cx="372300" cy="372300"/>
            <a:chOff x="6172071" y="582117"/>
            <a:chExt cx="372300" cy="372300"/>
          </a:xfrm>
        </p:grpSpPr>
        <p:sp>
          <p:nvSpPr>
            <p:cNvPr id="475" name="Google Shape;475;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6" name="Google Shape;476;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7" name="Google Shape;477;p67"/>
          <p:cNvGrpSpPr/>
          <p:nvPr/>
        </p:nvGrpSpPr>
        <p:grpSpPr>
          <a:xfrm>
            <a:off x="6144559" y="2614398"/>
            <a:ext cx="372300" cy="372300"/>
            <a:chOff x="6172071" y="582117"/>
            <a:chExt cx="372300" cy="372300"/>
          </a:xfrm>
        </p:grpSpPr>
        <p:sp>
          <p:nvSpPr>
            <p:cNvPr id="478" name="Google Shape;478;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9" name="Google Shape;479;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0" name="Google Shape;480;p67"/>
          <p:cNvGrpSpPr/>
          <p:nvPr/>
        </p:nvGrpSpPr>
        <p:grpSpPr>
          <a:xfrm>
            <a:off x="743708" y="2614380"/>
            <a:ext cx="372300" cy="372300"/>
            <a:chOff x="6172071" y="582117"/>
            <a:chExt cx="372300" cy="372300"/>
          </a:xfrm>
        </p:grpSpPr>
        <p:sp>
          <p:nvSpPr>
            <p:cNvPr id="481" name="Google Shape;481;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2" name="Google Shape;482;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3" name="Google Shape;483;p67"/>
          <p:cNvGrpSpPr/>
          <p:nvPr/>
        </p:nvGrpSpPr>
        <p:grpSpPr>
          <a:xfrm>
            <a:off x="7955759" y="2614398"/>
            <a:ext cx="372300" cy="372300"/>
            <a:chOff x="6172071" y="582117"/>
            <a:chExt cx="372300" cy="372300"/>
          </a:xfrm>
        </p:grpSpPr>
        <p:sp>
          <p:nvSpPr>
            <p:cNvPr id="484" name="Google Shape;484;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5" name="Google Shape;485;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6" name="Google Shape;486;p67"/>
          <p:cNvGrpSpPr/>
          <p:nvPr/>
        </p:nvGrpSpPr>
        <p:grpSpPr>
          <a:xfrm>
            <a:off x="4385852" y="3885373"/>
            <a:ext cx="372300" cy="372300"/>
            <a:chOff x="6192365" y="1098867"/>
            <a:chExt cx="372300" cy="372300"/>
          </a:xfrm>
        </p:grpSpPr>
        <p:sp>
          <p:nvSpPr>
            <p:cNvPr id="487" name="Google Shape;487;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8" name="Google Shape;488;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489" name="Google Shape;489;p67"/>
          <p:cNvGrpSpPr/>
          <p:nvPr/>
        </p:nvGrpSpPr>
        <p:grpSpPr>
          <a:xfrm>
            <a:off x="7991828" y="3885373"/>
            <a:ext cx="372300" cy="372300"/>
            <a:chOff x="6192365" y="1098867"/>
            <a:chExt cx="372300" cy="372300"/>
          </a:xfrm>
        </p:grpSpPr>
        <p:sp>
          <p:nvSpPr>
            <p:cNvPr id="490" name="Google Shape;490;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1" name="Google Shape;491;p67"/>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492" name="Google Shape;492;p67"/>
          <p:cNvGrpSpPr/>
          <p:nvPr/>
        </p:nvGrpSpPr>
        <p:grpSpPr>
          <a:xfrm>
            <a:off x="779877" y="3885373"/>
            <a:ext cx="372300" cy="372300"/>
            <a:chOff x="6192365" y="1098867"/>
            <a:chExt cx="372300" cy="372300"/>
          </a:xfrm>
        </p:grpSpPr>
        <p:sp>
          <p:nvSpPr>
            <p:cNvPr id="493" name="Google Shape;493;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4" name="Google Shape;494;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495" name="Google Shape;495;p67"/>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496" name="Google Shape;496;p67"/>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67"/>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67"/>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67"/>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5" name="Google Shape;505;p68"/>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Cómo usar el chat automatizado de WhatsApp</a:t>
            </a:r>
            <a:endParaRPr b="0" i="0" sz="1300" u="none" cap="none" strike="noStrike">
              <a:solidFill>
                <a:srgbClr val="000000"/>
              </a:solidFill>
              <a:latin typeface="Arial"/>
              <a:ea typeface="Arial"/>
              <a:cs typeface="Arial"/>
              <a:sym typeface="Arial"/>
            </a:endParaRPr>
          </a:p>
        </p:txBody>
      </p:sp>
      <p:sp>
        <p:nvSpPr>
          <p:cNvPr id="506" name="Google Shape;506;p68"/>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U</a:t>
            </a:r>
            <a:r>
              <a:rPr>
                <a:latin typeface="Arial"/>
                <a:ea typeface="Arial"/>
                <a:cs typeface="Arial"/>
                <a:sym typeface="Arial"/>
              </a:rPr>
              <a:t>so del teléfono</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Prender y apagar 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 WhatsApp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Carga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Paquete de datos</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Almacenamiento interno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Conciencia digital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Evita daños al teléfono</a:t>
            </a:r>
            <a:endParaRPr sz="1700">
              <a:solidFill>
                <a:srgbClr val="123D5D"/>
              </a:solidFill>
            </a:endParaRPr>
          </a:p>
        </p:txBody>
      </p:sp>
      <p:pic>
        <p:nvPicPr>
          <p:cNvPr id="507" name="Google Shape;507;p68"/>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9"/>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3" name="Google Shape;513;p69"/>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14" name="Google Shape;514;p69"/>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0"/>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0" name="Google Shape;520;p7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1" name="Google Shape;521;p70"/>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7" name="Google Shape;527;p7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8" name="Google Shape;528;p71"/>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Primeros pasos al usar Crianza con Conciencia+ Chatbot</a:t>
            </a:r>
          </a:p>
        </p:txBody>
      </p:sp>
      <p:sp>
        <p:nvSpPr>
          <p:cNvPr id="534" name="Google Shape;534;p72"/>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Guarda el teléfono de Crianza con Conciencia+ como contacto:</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40" name="Google Shape;540;p73"/>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41" name="Google Shape;541;p73"/>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542" name="Google Shape;542;p73"/>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543" name="Google Shape;543;p73"/>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544" name="Google Shape;544;p73"/>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545" name="Google Shape;545;p73"/>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46" name="Google Shape;546;p73"/>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547" name="Google Shape;547;p73"/>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548" name="Google Shape;548;p73"/>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549" name="Google Shape;549;p73"/>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550" name="Google Shape;550;p73"/>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1" name="Google Shape;551;p73"/>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552" name="Google Shape;552;p73"/>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3" name="Google Shape;553;p73"/>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187675" y="3337925"/>
            <a:ext cx="3518400" cy="8313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defRPr sz="5500"/>
            </a:pPr>
            <a:r>
              <a:t>Presentaciones</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Después de guardar el número, abre WhatsApp y busca "Crianza con Conciencia+"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64" name="Google Shape;564;p7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65" name="Google Shape;565;p75"/>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66" name="Google Shape;566;p75"/>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567" name="Google Shape;567;p75"/>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568" name="Google Shape;568;p7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69" name="Google Shape;569;p75"/>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570" name="Google Shape;570;p75"/>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571" name="Google Shape;571;p7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572" name="Google Shape;572;p75"/>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Busca el contacto que guardaste y cuando aparezca, presiónalo</a:t>
            </a:r>
            <a:endParaRPr b="0" i="0" sz="1400" u="none" cap="none" strike="noStrike">
              <a:solidFill>
                <a:srgbClr val="0C4061"/>
              </a:solidFill>
              <a:latin typeface="Delicious Handrawn"/>
              <a:ea typeface="Delicious Handrawn"/>
              <a:cs typeface="Delicious Handrawn"/>
              <a:sym typeface="Delicious Handrawn"/>
            </a:endParaRPr>
          </a:p>
        </p:txBody>
      </p:sp>
      <p:pic>
        <p:nvPicPr>
          <p:cNvPr id="573" name="Google Shape;573;p75"/>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574" name="Google Shape;574;p75"/>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575" name="Google Shape;575;p7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576" name="Google Shape;576;p75"/>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77" name="Google Shape;577;p75"/>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578" name="Google Shape;578;p75"/>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579" name="Google Shape;579;p75"/>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80" name="Google Shape;580;p75"/>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6"/>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86" name="Google Shape;586;p76"/>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87" name="Google Shape;587;p76"/>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88" name="Google Shape;588;p76"/>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589" name="Google Shape;589;p76"/>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Es importante que aceptes participar en el programa y compartas tus datos personales</a:t>
            </a:r>
            <a:endParaRPr b="0" i="0" sz="1100" u="none" cap="none" strike="noStrike">
              <a:solidFill>
                <a:srgbClr val="0C4061"/>
              </a:solidFill>
              <a:latin typeface="Delicious Handrawn"/>
              <a:ea typeface="Delicious Handrawn"/>
              <a:cs typeface="Delicious Handrawn"/>
              <a:sym typeface="Delicious Handrawn"/>
            </a:endParaRPr>
          </a:p>
        </p:txBody>
      </p:sp>
      <p:pic>
        <p:nvPicPr>
          <p:cNvPr id="590" name="Google Shape;590;p76"/>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591" name="Google Shape;591;p76"/>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592" name="Google Shape;592;p76"/>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93" name="Google Shape;593;p76"/>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594" name="Google Shape;594;p76"/>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595" name="Google Shape;595;p76"/>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596" name="Google Shape;596;p76"/>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597" name="Google Shape;597;p76"/>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598" name="Google Shape;598;p76"/>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599" name="Google Shape;599;p76"/>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600" name="Google Shape;600;p76"/>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601" name="Google Shape;601;p76"/>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Comienza</a:t>
            </a:r>
            <a:endParaRPr b="0" i="0" sz="450" u="none" cap="none" strike="noStrike">
              <a:solidFill>
                <a:srgbClr val="000000"/>
              </a:solidFill>
              <a:latin typeface="Arial"/>
              <a:ea typeface="Arial"/>
              <a:cs typeface="Arial"/>
              <a:sym typeface="Arial"/>
            </a:endParaRPr>
          </a:p>
        </p:txBody>
      </p:sp>
      <p:sp>
        <p:nvSpPr>
          <p:cNvPr id="602" name="Google Shape;602;p76"/>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Tu número de identificación es</a:t>
            </a:r>
            <a:endParaRPr b="0" i="0" sz="450" u="none" cap="none" strike="noStrike">
              <a:solidFill>
                <a:srgbClr val="000000"/>
              </a:solidFill>
              <a:latin typeface="Arial"/>
              <a:ea typeface="Arial"/>
              <a:cs typeface="Arial"/>
              <a:sym typeface="Arial"/>
            </a:endParaRPr>
          </a:p>
        </p:txBody>
      </p:sp>
      <p:sp>
        <p:nvSpPr>
          <p:cNvPr id="603" name="Google Shape;603;p76"/>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El número de identificación (NID) que compartirás con tu facilitador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4" name="Google Shape;604;p76"/>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605" name="Google Shape;605;p76"/>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Mensajes de bienvenida</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6" name="Google Shape;606;p76"/>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607" name="Google Shape;607;p76"/>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608" name="Google Shape;608;p76"/>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7"/>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Escribe tu nombre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Escribe tu apellido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tu género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el estado en el que resides</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Elige tu estado civil</a:t>
            </a:r>
            <a:endParaRPr b="0" i="0" sz="1300" u="none" cap="none" strike="noStrike">
              <a:solidFill>
                <a:srgbClr val="123D5D"/>
              </a:solidFill>
              <a:latin typeface="Arial"/>
              <a:ea typeface="Arial"/>
              <a:cs typeface="Arial"/>
              <a:sym typeface="Arial"/>
            </a:endParaRPr>
          </a:p>
        </p:txBody>
      </p:sp>
      <p:sp>
        <p:nvSpPr>
          <p:cNvPr id="614" name="Google Shape;614;p7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5" name="Google Shape;615;p7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pic>
        <p:nvPicPr>
          <p:cNvPr id="616" name="Google Shape;616;p77"/>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Escribe el </a:t>
            </a:r>
            <a:r>
              <a:rPr b="1"/>
              <a:t>NOMBRE O APODO </a:t>
            </a:r>
            <a:r>
              <a:rPr>
                <a:latin typeface="Arial"/>
                <a:ea typeface="Arial"/>
                <a:cs typeface="Arial"/>
                <a:sym typeface="Arial"/>
              </a:rPr>
              <a:t>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Elige el sexo 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 la fecha de nacimiento de tu niña, niño o </a:t>
            </a:r>
            <a:r>
              <a:t>adolescente</a:t>
            </a:r>
            <a:r>
              <a:rPr>
                <a:latin typeface="Arial"/>
                <a:ea typeface="Arial"/>
                <a:cs typeface="Arial"/>
                <a:sym typeface="Arial"/>
              </a:rPr>
              <a:t> (dd/mm/aaaa)</a:t>
            </a:r>
            <a:endParaRPr b="0" i="0" sz="1300" u="none" cap="none" strike="noStrike">
              <a:solidFill>
                <a:srgbClr val="123D5D"/>
              </a:solidFill>
              <a:latin typeface="Arial"/>
              <a:ea typeface="Arial"/>
              <a:cs typeface="Arial"/>
              <a:sym typeface="Arial"/>
            </a:endParaRPr>
          </a:p>
        </p:txBody>
      </p:sp>
      <p:sp>
        <p:nvSpPr>
          <p:cNvPr id="622" name="Google Shape;622;p7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3" name="Google Shape;623;p7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sp>
        <p:nvSpPr>
          <p:cNvPr id="624" name="Google Shape;624;p78"/>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pic>
        <p:nvPicPr>
          <p:cNvPr id="625" name="Google Shape;625;p78"/>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9"/>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Entendemos que cada persona es única e irrepetible y que cada situación es compleja.</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Sacarás el máximo provecho de Crianza con Conciencia+ si te centras en un solo niño, niña o adolescente.</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Al inscribirte, elige al niño, niña o adolescente que presente más problemas de conducta. Recuerda que la niña, el niño o adolescente tiene que tener entre </a:t>
            </a:r>
            <a:r>
              <a:rPr b="1"/>
              <a:t>2 y 17 años.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Si te centras en un solo niño, niña o adolescente, comprenderás mejor sus necesidades.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Lo que aprenderás en Crianza con Conciencia+ puede aplicarse para apoyar el crecimiento de todos tus niños, niñas o adolescentes.</a:t>
            </a:r>
            <a:endParaRPr b="1" sz="1500">
              <a:solidFill>
                <a:srgbClr val="00969B"/>
              </a:solidFill>
            </a:endParaRPr>
          </a:p>
        </p:txBody>
      </p:sp>
      <p:sp>
        <p:nvSpPr>
          <p:cNvPr id="631" name="Google Shape;631;p7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2" name="Google Shape;632;p7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sp>
        <p:nvSpPr>
          <p:cNvPr id="633" name="Google Shape;633;p79"/>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80"/>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39" name="Google Shape;639;p80"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Elige </a:t>
            </a:r>
            <a:r>
              <a:rPr b="1"/>
              <a:t>CUALQUIER OPCIÓN </a:t>
            </a:r>
            <a:r>
              <a:t>para</a:t>
            </a:r>
            <a:r>
              <a:rPr>
                <a:latin typeface="Arial"/>
                <a:ea typeface="Arial"/>
                <a:cs typeface="Arial"/>
                <a:sym typeface="Arial"/>
              </a:rPr>
              <a:t> establecer cómo quieres recibir los mensajes</a:t>
            </a:r>
            <a:endParaRPr b="0" i="0" sz="1500" u="none" cap="none" strike="noStrike">
              <a:solidFill>
                <a:srgbClr val="123D5D"/>
              </a:solidFill>
              <a:latin typeface="Arial"/>
              <a:ea typeface="Arial"/>
              <a:cs typeface="Arial"/>
              <a:sym typeface="Arial"/>
            </a:endParaRPr>
          </a:p>
        </p:txBody>
      </p:sp>
      <p:sp>
        <p:nvSpPr>
          <p:cNvPr id="645" name="Google Shape;645;p8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6" name="Google Shape;646;p8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grpSp>
        <p:nvGrpSpPr>
          <p:cNvPr id="647" name="Google Shape;647;p81"/>
          <p:cNvGrpSpPr/>
          <p:nvPr/>
        </p:nvGrpSpPr>
        <p:grpSpPr>
          <a:xfrm>
            <a:off x="1445012" y="1352951"/>
            <a:ext cx="569100" cy="576600"/>
            <a:chOff x="1680299" y="3458426"/>
            <a:chExt cx="569100" cy="576600"/>
          </a:xfrm>
        </p:grpSpPr>
        <p:sp>
          <p:nvSpPr>
            <p:cNvPr id="648" name="Google Shape;648;p81"/>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49" name="Google Shape;649;p81"/>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650" name="Google Shape;650;p81"/>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Videos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es un poco complicado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NO </a:t>
            </a:r>
            <a:r>
              <a:t>necesitas cuidar tus datos móviles</a:t>
            </a:r>
            <a:endParaRPr>
              <a:solidFill>
                <a:schemeClr val="lt1"/>
              </a:solidFill>
            </a:endParaRPr>
          </a:p>
        </p:txBody>
      </p:sp>
      <p:sp>
        <p:nvSpPr>
          <p:cNvPr id="651" name="Google Shape;651;p81"/>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2" name="Google Shape;652;p81"/>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es un poco complicado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653" name="Google Shape;653;p81"/>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654" name="Google Shape;654;p81"/>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5" name="Google Shape;655;p81"/>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Solo Texto e Imágenes</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a:t>
            </a:r>
            <a:r>
              <a:rPr b="1"/>
              <a:t>NO </a:t>
            </a:r>
            <a:r>
              <a:t> es complicado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656" name="Google Shape;656;p81"/>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2"/>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Ahora sí, ¡estamos listos para empezar!</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3"/>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67" name="Google Shape;667;p83"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idx="1" type="body"/>
          </p:nvPr>
        </p:nvSpPr>
        <p:spPr>
          <a:xfrm>
            <a:off x="5379425" y="2761850"/>
            <a:ext cx="2972700" cy="1593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Conócenos</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4"/>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¡Exploremos la primera sesión juntos!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Selecciona/Escribe SIGUIENTE</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5"/>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8" name="Google Shape;678;p85"/>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¿En qué consiste una sesión de Crianza con Conciencia+?</a:t>
            </a:r>
            <a:endParaRPr b="0" i="0" sz="1300" u="none" cap="none" strike="noStrike">
              <a:solidFill>
                <a:srgbClr val="000000"/>
              </a:solidFill>
              <a:latin typeface="Arial"/>
              <a:ea typeface="Arial"/>
              <a:cs typeface="Arial"/>
              <a:sym typeface="Arial"/>
            </a:endParaRPr>
          </a:p>
        </p:txBody>
      </p:sp>
      <p:pic>
        <p:nvPicPr>
          <p:cNvPr id="679" name="Google Shape;679;p85"/>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680" name="Google Shape;680;p85"/>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Cuestionarios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Recuerda, contesta usando lo que ya sabes. ¡Estamos aquí para aprender! </a:t>
            </a:r>
            <a:endParaRPr i="1">
              <a:solidFill>
                <a:schemeClr val="lt1"/>
              </a:solidFill>
              <a:latin typeface="Noto Sans"/>
              <a:ea typeface="Noto Sans"/>
              <a:cs typeface="Noto Sans"/>
              <a:sym typeface="Noto Sans"/>
            </a:endParaRPr>
          </a:p>
        </p:txBody>
      </p:sp>
      <p:pic>
        <p:nvPicPr>
          <p:cNvPr id="681" name="Google Shape;681;p85"/>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682" name="Google Shape;682;p85"/>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683" name="Google Shape;683;p85"/>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Cómics</a:t>
            </a:r>
            <a:endParaRPr i="1">
              <a:solidFill>
                <a:schemeClr val="lt1"/>
              </a:solidFill>
              <a:latin typeface="Noto Sans"/>
              <a:ea typeface="Noto Sans"/>
              <a:cs typeface="Noto Sans"/>
              <a:sym typeface="Noto Sans"/>
            </a:endParaRPr>
          </a:p>
        </p:txBody>
      </p:sp>
      <p:pic>
        <p:nvPicPr>
          <p:cNvPr id="684" name="Google Shape;684;p85"/>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685" name="Google Shape;685;p85"/>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686" name="Google Shape;686;p85"/>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687" name="Google Shape;687;p85"/>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688" name="Google Shape;688;p85"/>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689" name="Google Shape;689;p85"/>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690" name="Google Shape;690;p85"/>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Texto</a:t>
            </a:r>
            <a:endParaRPr i="1">
              <a:solidFill>
                <a:schemeClr val="lt1"/>
              </a:solidFill>
              <a:latin typeface="Noto Sans"/>
              <a:ea typeface="Noto Sans"/>
              <a:cs typeface="Noto Sans"/>
              <a:sym typeface="Noto Sans"/>
            </a:endParaRPr>
          </a:p>
        </p:txBody>
      </p:sp>
      <p:sp>
        <p:nvSpPr>
          <p:cNvPr id="691" name="Google Shape;691;p85"/>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Las sesiones serán diferentes para cada persona. ¡Están personalizadas!</a:t>
            </a:r>
            <a:endParaRPr i="1" sz="1300">
              <a:solidFill>
                <a:schemeClr val="lt1"/>
              </a:solidFill>
              <a:latin typeface="Noto Sans"/>
              <a:ea typeface="Noto Sans"/>
              <a:cs typeface="Noto Sans"/>
              <a:sym typeface="No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7" name="Google Shape;697;p86"/>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8" name="Google Shape;698;p86"/>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699" name="Google Shape;699;p86"/>
          <p:cNvGrpSpPr/>
          <p:nvPr/>
        </p:nvGrpSpPr>
        <p:grpSpPr>
          <a:xfrm>
            <a:off x="521350" y="1294012"/>
            <a:ext cx="3448196" cy="931514"/>
            <a:chOff x="0" y="-57150"/>
            <a:chExt cx="5523300" cy="2484038"/>
          </a:xfrm>
        </p:grpSpPr>
        <p:sp>
          <p:nvSpPr>
            <p:cNvPr id="700" name="Google Shape;700;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701" name="Google Shape;701;p86"/>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¿Te atoraste en el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¿No ves la palabra SIGUIENTE?</a:t>
              </a:r>
              <a:endParaRPr sz="700">
                <a:solidFill>
                  <a:schemeClr val="dk1"/>
                </a:solidFill>
                <a:latin typeface="Noto Sans"/>
                <a:ea typeface="Noto Sans"/>
                <a:cs typeface="Noto Sans"/>
                <a:sym typeface="Noto Sans"/>
              </a:endParaRPr>
            </a:p>
          </p:txBody>
        </p:sp>
      </p:grpSp>
      <p:sp>
        <p:nvSpPr>
          <p:cNvPr id="702" name="Google Shape;702;p8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3" name="Google Shape;703;p8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Resuelve Retos y Dificultades en el chatbot de </a:t>
            </a:r>
            <a:r>
              <a:t>Crianza con Conciencia+</a:t>
            </a:r>
            <a:endParaRPr b="0" i="0" sz="1300" u="none" cap="none" strike="noStrike">
              <a:solidFill>
                <a:srgbClr val="000000"/>
              </a:solidFill>
              <a:latin typeface="Arial"/>
              <a:ea typeface="Arial"/>
              <a:cs typeface="Arial"/>
              <a:sym typeface="Arial"/>
            </a:endParaRPr>
          </a:p>
        </p:txBody>
      </p:sp>
      <p:grpSp>
        <p:nvGrpSpPr>
          <p:cNvPr id="704" name="Google Shape;704;p86"/>
          <p:cNvGrpSpPr/>
          <p:nvPr/>
        </p:nvGrpSpPr>
        <p:grpSpPr>
          <a:xfrm>
            <a:off x="4887775" y="1294000"/>
            <a:ext cx="3484650" cy="1578052"/>
            <a:chOff x="0" y="-57150"/>
            <a:chExt cx="5523300" cy="4208138"/>
          </a:xfrm>
        </p:grpSpPr>
        <p:sp>
          <p:nvSpPr>
            <p:cNvPr id="705" name="Google Shape;705;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MENÚ</a:t>
              </a:r>
              <a:endParaRPr b="1" sz="1300">
                <a:solidFill>
                  <a:srgbClr val="00969B"/>
                </a:solidFill>
                <a:latin typeface="Delicious Handrawn"/>
                <a:ea typeface="Delicious Handrawn"/>
                <a:cs typeface="Delicious Handrawn"/>
                <a:sym typeface="Delicious Handrawn"/>
              </a:endParaRPr>
            </a:p>
          </p:txBody>
        </p:sp>
        <p:sp>
          <p:nvSpPr>
            <p:cNvPr id="706" name="Google Shape;706;p86"/>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Cambia la configuración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Revisa las sesiones que has completado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Vuelve a ver el vídeo de integración</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707" name="Google Shape;707;p86"/>
          <p:cNvGrpSpPr/>
          <p:nvPr/>
        </p:nvGrpSpPr>
        <p:grpSpPr>
          <a:xfrm>
            <a:off x="485075" y="3501012"/>
            <a:ext cx="3448196" cy="500414"/>
            <a:chOff x="0" y="-57150"/>
            <a:chExt cx="5523300" cy="1334438"/>
          </a:xfrm>
        </p:grpSpPr>
        <p:sp>
          <p:nvSpPr>
            <p:cNvPr id="708" name="Google Shape;708;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REPRODUCIR</a:t>
              </a:r>
              <a:endParaRPr b="1" sz="1300">
                <a:solidFill>
                  <a:srgbClr val="00969B"/>
                </a:solidFill>
                <a:latin typeface="Delicious Handrawn"/>
                <a:ea typeface="Delicious Handrawn"/>
                <a:cs typeface="Delicious Handrawn"/>
                <a:sym typeface="Delicious Handrawn"/>
              </a:endParaRPr>
            </a:p>
          </p:txBody>
        </p:sp>
        <p:sp>
          <p:nvSpPr>
            <p:cNvPr id="709" name="Google Shape;709;p86"/>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Encuentra actividades lúdicas para hacer con tu niña, niño o adolescente</a:t>
              </a:r>
              <a:endParaRPr sz="700">
                <a:solidFill>
                  <a:schemeClr val="dk1"/>
                </a:solidFill>
                <a:latin typeface="Noto Sans"/>
                <a:ea typeface="Noto Sans"/>
                <a:cs typeface="Noto Sans"/>
                <a:sym typeface="Noto Sans"/>
              </a:endParaRPr>
            </a:p>
          </p:txBody>
        </p:sp>
      </p:grpSp>
      <p:grpSp>
        <p:nvGrpSpPr>
          <p:cNvPr id="710" name="Google Shape;710;p86"/>
          <p:cNvGrpSpPr/>
          <p:nvPr/>
        </p:nvGrpSpPr>
        <p:grpSpPr>
          <a:xfrm>
            <a:off x="4906000" y="3522162"/>
            <a:ext cx="3448196" cy="715964"/>
            <a:chOff x="0" y="-57150"/>
            <a:chExt cx="5523300" cy="1909238"/>
          </a:xfrm>
        </p:grpSpPr>
        <p:sp>
          <p:nvSpPr>
            <p:cNvPr id="711" name="Google Shape;711;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AYUDA</a:t>
              </a:r>
              <a:endParaRPr b="1" sz="1300">
                <a:solidFill>
                  <a:srgbClr val="00969B"/>
                </a:solidFill>
                <a:latin typeface="Delicious Handrawn"/>
                <a:ea typeface="Delicious Handrawn"/>
                <a:cs typeface="Delicious Handrawn"/>
                <a:sym typeface="Delicious Handrawn"/>
              </a:endParaRPr>
            </a:p>
          </p:txBody>
        </p:sp>
        <p:sp>
          <p:nvSpPr>
            <p:cNvPr id="712" name="Google Shape;712;p86"/>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Explora recursos e información de contacto relacionados con violencia intrafamiliar, violencia sexual, salud mental u otras situaciones urgentes.</a:t>
              </a:r>
              <a:endParaRPr sz="700">
                <a:solidFill>
                  <a:schemeClr val="dk1"/>
                </a:solidFill>
                <a:latin typeface="Noto Sans"/>
                <a:ea typeface="Noto Sans"/>
                <a:cs typeface="Noto Sans"/>
                <a:sym typeface="Noto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¿Cómo Entender el MENÚ de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24" name="Google Shape;724;p8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¿Cómo Entender el MENÚ de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Acordemos algunas reglas básicas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35" name="Google Shape;735;p90"/>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Siguientes Pasos: Rol del Facilitador</a:t>
            </a:r>
            <a:endParaRPr b="1" i="0" sz="1400" u="none" cap="none" strike="noStrike">
              <a:solidFill>
                <a:srgbClr val="000000"/>
              </a:solidFill>
              <a:latin typeface="Arial"/>
              <a:ea typeface="Arial"/>
              <a:cs typeface="Arial"/>
              <a:sym typeface="Arial"/>
            </a:endParaRPr>
          </a:p>
        </p:txBody>
      </p:sp>
      <p:pic>
        <p:nvPicPr>
          <p:cNvPr id="736" name="Google Shape;736;p9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37" name="Google Shape;737;p9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738" name="Google Shape;738;p90"/>
          <p:cNvSpPr txBox="1"/>
          <p:nvPr/>
        </p:nvSpPr>
        <p:spPr>
          <a:xfrm>
            <a:off x="248350" y="991175"/>
            <a:ext cx="8089200" cy="3663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A lo largo de</a:t>
            </a:r>
            <a:r>
              <a:t> Crianza con Conciencia+</a:t>
            </a:r>
            <a:r>
              <a:rPr sz="1400">
                <a:latin typeface="Arial"/>
                <a:ea typeface="Arial"/>
                <a:cs typeface="Arial"/>
                <a:sym typeface="Arial"/>
              </a:rPr>
              <a:t>, yo:</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Estaré en contacto contigo de vez en cuando, de aquí hasta que termine el curso, para saludarte y preguntarte cómo vas.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Me aseguraré de que todos y todas sigan las </a:t>
            </a:r>
            <a:r>
              <a:t>r</a:t>
            </a:r>
            <a:r>
              <a:rPr sz="1400">
                <a:latin typeface="Arial"/>
                <a:ea typeface="Arial"/>
                <a:cs typeface="Arial"/>
                <a:sym typeface="Arial"/>
              </a:rPr>
              <a:t>eglas </a:t>
            </a:r>
            <a:r>
              <a:t>b</a:t>
            </a:r>
            <a:r>
              <a:rPr sz="1400">
                <a:latin typeface="Arial"/>
                <a:ea typeface="Arial"/>
                <a:cs typeface="Arial"/>
                <a:sym typeface="Arial"/>
              </a:rPr>
              <a:t>ásicas que hemos acordado hoy como grupo.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Te invitaré a platicar sobre algunas cuestiones relacionadas con la crianza.</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Denunciaré cualquier caso de abuso hacia niñas, niños, adolescentes y adultos.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Me despediré y me saldré el grupo cuando termine el programa. Sin embargo, todos pueden seguir aprendiendo y usando el WhatsApp de Crianza con Conciencia+.</a:t>
            </a:r>
            <a:endParaRPr b="0" i="0" sz="1400" u="none" cap="none" strike="noStrike">
              <a:solidFill>
                <a:srgbClr val="123D5D"/>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defRPr b="1">
                <a:solidFill>
                  <a:srgbClr val="123D5D"/>
                </a:solidFill>
              </a:defRPr>
            </a:pPr>
            <a:r>
              <a:rPr sz="1400">
                <a:latin typeface="Arial"/>
                <a:ea typeface="Arial"/>
                <a:cs typeface="Arial"/>
                <a:sym typeface="Arial"/>
              </a:rPr>
              <a:t>Al final del </a:t>
            </a:r>
            <a:r>
              <a:t>año</a:t>
            </a:r>
            <a:r>
              <a:rPr sz="1400">
                <a:latin typeface="Arial"/>
                <a:ea typeface="Arial"/>
                <a:cs typeface="Arial"/>
                <a:sym typeface="Arial"/>
              </a:rPr>
              <a:t>, habrá nuevos cursos de </a:t>
            </a:r>
            <a:r>
              <a:t>Crianza con Conciencia+</a:t>
            </a:r>
            <a:r>
              <a:rPr sz="1400">
                <a:latin typeface="Arial"/>
                <a:ea typeface="Arial"/>
                <a:cs typeface="Arial"/>
                <a:sym typeface="Arial"/>
              </a:rPr>
              <a:t> .</a:t>
            </a:r>
            <a:endParaRPr b="1" i="0" sz="1400" u="none" cap="none" strike="noStrike">
              <a:solidFill>
                <a:srgbClr val="123D5D"/>
              </a:solidFill>
              <a:latin typeface="Arial"/>
              <a:ea typeface="Arial"/>
              <a:cs typeface="Arial"/>
              <a:sym typeface="Arial"/>
            </a:endParaRPr>
          </a:p>
        </p:txBody>
      </p:sp>
      <p:grpSp>
        <p:nvGrpSpPr>
          <p:cNvPr id="739" name="Google Shape;739;p90"/>
          <p:cNvGrpSpPr/>
          <p:nvPr/>
        </p:nvGrpSpPr>
        <p:grpSpPr>
          <a:xfrm>
            <a:off x="312541" y="1442984"/>
            <a:ext cx="354468" cy="359177"/>
            <a:chOff x="475577" y="1034115"/>
            <a:chExt cx="523200" cy="523200"/>
          </a:xfrm>
        </p:grpSpPr>
        <p:sp>
          <p:nvSpPr>
            <p:cNvPr id="740" name="Google Shape;740;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1" name="Google Shape;741;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2" name="Google Shape;742;p90"/>
          <p:cNvGrpSpPr/>
          <p:nvPr/>
        </p:nvGrpSpPr>
        <p:grpSpPr>
          <a:xfrm>
            <a:off x="312541" y="2145189"/>
            <a:ext cx="354468" cy="359177"/>
            <a:chOff x="475577" y="1034115"/>
            <a:chExt cx="523200" cy="523200"/>
          </a:xfrm>
        </p:grpSpPr>
        <p:sp>
          <p:nvSpPr>
            <p:cNvPr id="743" name="Google Shape;743;p90"/>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4" name="Google Shape;744;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5" name="Google Shape;745;p90"/>
          <p:cNvGrpSpPr/>
          <p:nvPr/>
        </p:nvGrpSpPr>
        <p:grpSpPr>
          <a:xfrm>
            <a:off x="312541" y="2643232"/>
            <a:ext cx="354468" cy="359177"/>
            <a:chOff x="475577" y="1034115"/>
            <a:chExt cx="523200" cy="523200"/>
          </a:xfrm>
        </p:grpSpPr>
        <p:sp>
          <p:nvSpPr>
            <p:cNvPr id="746" name="Google Shape;746;p90"/>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7" name="Google Shape;747;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8" name="Google Shape;748;p90"/>
          <p:cNvGrpSpPr/>
          <p:nvPr/>
        </p:nvGrpSpPr>
        <p:grpSpPr>
          <a:xfrm>
            <a:off x="312541" y="3088624"/>
            <a:ext cx="354468" cy="359177"/>
            <a:chOff x="475577" y="1034115"/>
            <a:chExt cx="523200" cy="523200"/>
          </a:xfrm>
        </p:grpSpPr>
        <p:sp>
          <p:nvSpPr>
            <p:cNvPr id="749" name="Google Shape;749;p90"/>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51" name="Google Shape;751;p90"/>
          <p:cNvGrpSpPr/>
          <p:nvPr/>
        </p:nvGrpSpPr>
        <p:grpSpPr>
          <a:xfrm>
            <a:off x="312541" y="3610234"/>
            <a:ext cx="354468" cy="359177"/>
            <a:chOff x="475577" y="1034115"/>
            <a:chExt cx="523200" cy="523200"/>
          </a:xfrm>
        </p:grpSpPr>
        <p:sp>
          <p:nvSpPr>
            <p:cNvPr id="752" name="Google Shape;752;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3" name="Google Shape;753;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9" name="Google Shape;759;p91"/>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Preguntas</a:t>
            </a:r>
            <a:endParaRPr b="0" i="0" sz="1400" u="none" cap="none" strike="noStrike">
              <a:solidFill>
                <a:srgbClr val="000000"/>
              </a:solidFill>
              <a:latin typeface="Arial"/>
              <a:ea typeface="Arial"/>
              <a:cs typeface="Arial"/>
              <a:sym typeface="Arial"/>
            </a:endParaRPr>
          </a:p>
        </p:txBody>
      </p:sp>
      <p:sp>
        <p:nvSpPr>
          <p:cNvPr id="760" name="Google Shape;760;p91"/>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¿Tienes alguna pregunta sobre</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Cómo usar el </a:t>
            </a:r>
            <a:r>
              <a:t> chatbot de Crianza con Conciencia+</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Cómo participar en el Grupo de Apoyo de WhatsApp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¿Algo más?</a:t>
            </a:r>
            <a:endParaRPr b="1" i="0" sz="1700" u="none" cap="none" strike="noStrike">
              <a:solidFill>
                <a:srgbClr val="0D3959"/>
              </a:solidFill>
              <a:latin typeface="Arial"/>
              <a:ea typeface="Arial"/>
              <a:cs typeface="Arial"/>
              <a:sym typeface="Arial"/>
            </a:endParaRPr>
          </a:p>
        </p:txBody>
      </p:sp>
      <p:grpSp>
        <p:nvGrpSpPr>
          <p:cNvPr id="761" name="Google Shape;761;p91"/>
          <p:cNvGrpSpPr/>
          <p:nvPr/>
        </p:nvGrpSpPr>
        <p:grpSpPr>
          <a:xfrm>
            <a:off x="312541" y="1773621"/>
            <a:ext cx="354468" cy="359177"/>
            <a:chOff x="475577" y="1034115"/>
            <a:chExt cx="523200" cy="523200"/>
          </a:xfrm>
        </p:grpSpPr>
        <p:sp>
          <p:nvSpPr>
            <p:cNvPr id="762" name="Google Shape;762;p9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3" name="Google Shape;763;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4" name="Google Shape;764;p91"/>
          <p:cNvGrpSpPr/>
          <p:nvPr/>
        </p:nvGrpSpPr>
        <p:grpSpPr>
          <a:xfrm>
            <a:off x="312541" y="2182789"/>
            <a:ext cx="354468" cy="359177"/>
            <a:chOff x="475577" y="1034115"/>
            <a:chExt cx="523200" cy="523200"/>
          </a:xfrm>
        </p:grpSpPr>
        <p:sp>
          <p:nvSpPr>
            <p:cNvPr id="765" name="Google Shape;765;p9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6" name="Google Shape;766;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7" name="Google Shape;767;p91"/>
          <p:cNvGrpSpPr/>
          <p:nvPr/>
        </p:nvGrpSpPr>
        <p:grpSpPr>
          <a:xfrm>
            <a:off x="312541" y="2591982"/>
            <a:ext cx="354468" cy="359177"/>
            <a:chOff x="475577" y="1034115"/>
            <a:chExt cx="523200" cy="523200"/>
          </a:xfrm>
        </p:grpSpPr>
        <p:sp>
          <p:nvSpPr>
            <p:cNvPr id="768" name="Google Shape;768;p91"/>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9" name="Google Shape;769;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70" name="Google Shape;770;p91"/>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ph idx="1" type="body"/>
          </p:nvPr>
        </p:nvSpPr>
        <p:spPr>
          <a:xfrm>
            <a:off x="2703401" y="1698029"/>
            <a:ext cx="50451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Vincula la app:</a:t>
            </a:r>
          </a:p>
        </p:txBody>
      </p:sp>
      <p:sp>
        <p:nvSpPr>
          <p:cNvPr id="776" name="Google Shape;776;p92"/>
          <p:cNvSpPr txBox="1"/>
          <p:nvPr>
            <p:ph idx="2" type="body"/>
          </p:nvPr>
        </p:nvSpPr>
        <p:spPr>
          <a:xfrm>
            <a:off x="2642600" y="2512325"/>
            <a:ext cx="6173100" cy="2230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5000"/>
              <a:buNone/>
              <a:defRPr sz="2800"/>
            </a:pPr>
            <a:r>
              <a:t>Vincula la App Formando Conciencia+ y el Número 
 de Identificación Único (NID)</a:t>
            </a:r>
            <a:endParaRPr sz="2800"/>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3"/>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¡Comparte en una palabra cómo te sientes después de la sesión!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Acerca de</a:t>
            </a:r>
          </a:p>
        </p:txBody>
      </p:sp>
      <p:pic>
        <p:nvPicPr>
          <p:cNvPr id="337" name="Google Shape;337;p58"/>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38" name="Google Shape;338;p58"/>
          <p:cNvSpPr txBox="1"/>
          <p:nvPr/>
        </p:nvSpPr>
        <p:spPr>
          <a:xfrm>
            <a:off x="1496175" y="1708725"/>
            <a:ext cx="5982900" cy="1957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¿Para quién es Crianza con Conciencia +?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Para padres, madres y cuidadores como TÚ, con niñas, niños y adolescentes (NNA) de </a:t>
            </a:r>
            <a:r>
              <a:rPr u="sng"/>
              <a:t>2 a 17 años.</a:t>
            </a:r>
            <a:endParaRPr i="0" sz="1900" u="sng"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1000"/>
              </a:spcAft>
              <a:buNone/>
            </a:pP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7" name="Google Shape;787;p9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Siguientes Pasos</a:t>
            </a:r>
            <a:endParaRPr b="0" i="0" sz="1400" u="none" cap="none" strike="noStrike">
              <a:solidFill>
                <a:srgbClr val="000000"/>
              </a:solidFill>
              <a:latin typeface="Arial"/>
              <a:ea typeface="Arial"/>
              <a:cs typeface="Arial"/>
              <a:sym typeface="Arial"/>
            </a:endParaRPr>
          </a:p>
        </p:txBody>
      </p:sp>
      <p:sp>
        <p:nvSpPr>
          <p:cNvPr id="788" name="Google Shape;788;p94"/>
          <p:cNvSpPr txBox="1"/>
          <p:nvPr/>
        </p:nvSpPr>
        <p:spPr>
          <a:xfrm>
            <a:off x="269600" y="972075"/>
            <a:ext cx="5691600" cy="336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Más adelante tendremos nuestra primera sesión de chat para presentarnos</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Irás a casa y probarás tu primera actividad en casa: pasar 5 minutos de tiempo uno a uno con tu niña, niño o adolescente </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Char char="●"/>
              <a:defRPr sz="1700">
                <a:solidFill>
                  <a:srgbClr val="0D3959"/>
                </a:solidFill>
              </a:defRPr>
            </a:pPr>
            <a:r>
              <a:t>¡Mañana llevarás la próxima sesión!</a:t>
            </a:r>
            <a:endParaRPr sz="1700">
              <a:solidFill>
                <a:srgbClr val="0D3959"/>
              </a:solidFill>
            </a:endParaRPr>
          </a:p>
        </p:txBody>
      </p:sp>
      <p:grpSp>
        <p:nvGrpSpPr>
          <p:cNvPr id="789" name="Google Shape;789;p94"/>
          <p:cNvGrpSpPr/>
          <p:nvPr/>
        </p:nvGrpSpPr>
        <p:grpSpPr>
          <a:xfrm>
            <a:off x="319541" y="1323346"/>
            <a:ext cx="354468" cy="359177"/>
            <a:chOff x="475577" y="1034115"/>
            <a:chExt cx="523200" cy="523200"/>
          </a:xfrm>
        </p:grpSpPr>
        <p:sp>
          <p:nvSpPr>
            <p:cNvPr id="790" name="Google Shape;790;p94"/>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1" name="Google Shape;791;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2" name="Google Shape;792;p94"/>
          <p:cNvGrpSpPr/>
          <p:nvPr/>
        </p:nvGrpSpPr>
        <p:grpSpPr>
          <a:xfrm>
            <a:off x="354491" y="2392151"/>
            <a:ext cx="354468" cy="359177"/>
            <a:chOff x="475577" y="1034115"/>
            <a:chExt cx="523200" cy="523200"/>
          </a:xfrm>
        </p:grpSpPr>
        <p:sp>
          <p:nvSpPr>
            <p:cNvPr id="793" name="Google Shape;793;p94"/>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4" name="Google Shape;794;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5" name="Google Shape;795;p94"/>
          <p:cNvGrpSpPr/>
          <p:nvPr/>
        </p:nvGrpSpPr>
        <p:grpSpPr>
          <a:xfrm>
            <a:off x="354491" y="3976207"/>
            <a:ext cx="354468" cy="359177"/>
            <a:chOff x="475577" y="1034115"/>
            <a:chExt cx="523200" cy="523200"/>
          </a:xfrm>
        </p:grpSpPr>
        <p:sp>
          <p:nvSpPr>
            <p:cNvPr id="796" name="Google Shape;796;p94"/>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7" name="Google Shape;797;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98" name="Google Shape;798;p94"/>
          <p:cNvPicPr preferRelativeResize="0"/>
          <p:nvPr/>
        </p:nvPicPr>
        <p:blipFill rotWithShape="1">
          <a:blip r:embed="rId4">
            <a:alphaModFix/>
          </a:blip>
          <a:srcRect b="0" l="12435" r="12427" t="0"/>
          <a:stretch/>
        </p:blipFill>
        <p:spPr>
          <a:xfrm>
            <a:off x="6100526" y="1047636"/>
            <a:ext cx="2547300" cy="25473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Gracias por tu compromiso</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¿Alguna pregunta?</a:t>
            </a:r>
          </a:p>
          <a:p>
            <a:pPr indent="0" lvl="0" marL="0" rtl="0" algn="ctr">
              <a:lnSpc>
                <a:spcPct val="90000"/>
              </a:lnSpc>
              <a:spcBef>
                <a:spcPts val="0"/>
              </a:spcBef>
              <a:spcAft>
                <a:spcPts val="0"/>
              </a:spcAft>
              <a:buClr>
                <a:schemeClr val="lt1"/>
              </a:buClr>
              <a:buSzPts val="4100"/>
              <a:buFont typeface="Delicious Handrawn"/>
              <a:buNone/>
            </a:pPr>
          </a:p>
        </p:txBody>
      </p:sp>
      <p:pic>
        <p:nvPicPr>
          <p:cNvPr id="804" name="Google Shape;804;p95"/>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805" name="Google Shape;805;p95"/>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806" name="Google Shape;806;p95"/>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807" name="Google Shape;807;p95"/>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808" name="Google Shape;808;p95"/>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Acerca de</a:t>
            </a:r>
          </a:p>
        </p:txBody>
      </p:sp>
      <p:pic>
        <p:nvPicPr>
          <p:cNvPr id="344" name="Google Shape;344;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5" name="Google Shape;345;p59"/>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¿A qué nos referimos cuando decimos "padres y madres"?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Padres, Madres y Crianza incluye a todos los cuidadores responsables del bienestar de tu niño, niña o adolescente. Entre los cuidadores se incluyen a padres y madres no biológicos como tíos, tías, hermanos, hermanas primos, primas y madres o padres adoptivos.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¿Cuál es el objetivo de</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1" name="Google Shape;351;p60"/>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52" name="Google Shape;352;p60"/>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Construir relaciones llenas de cariño, transparencia y confianza entre los cuidadores y sus niños, niñas y adolescentes.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Apoyar las relaciones sanas y positivas para mantener a salvo y favorecer el desarrollo de niños, niñas y adolescentes.</a:t>
            </a:r>
            <a:endParaRPr sz="1100">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6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Acerca de Crianza con Conciencia +</a:t>
            </a:r>
            <a:endParaRPr b="0" i="0" sz="2400" u="none" cap="none" strike="noStrike">
              <a:solidFill>
                <a:schemeClr val="lt1"/>
              </a:solidFill>
              <a:latin typeface="Arial"/>
              <a:ea typeface="Arial"/>
              <a:cs typeface="Arial"/>
              <a:sym typeface="Arial"/>
            </a:endParaRPr>
          </a:p>
        </p:txBody>
      </p:sp>
      <p:sp>
        <p:nvSpPr>
          <p:cNvPr id="359" name="Google Shape;359;p61"/>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Pregunta de Referencia</a:t>
            </a:r>
            <a:endParaRPr b="0" i="0" sz="1100" u="none" cap="none" strike="noStrike">
              <a:solidFill>
                <a:schemeClr val="lt1"/>
              </a:solidFill>
              <a:latin typeface="Arial"/>
              <a:ea typeface="Arial"/>
              <a:cs typeface="Arial"/>
              <a:sym typeface="Arial"/>
            </a:endParaRPr>
          </a:p>
        </p:txBody>
      </p:sp>
      <p:sp>
        <p:nvSpPr>
          <p:cNvPr id="360" name="Google Shape;360;p61"/>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361" name="Google Shape;361;p61"/>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362" name="Google Shape;362;p61"/>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3" name="Google Shape;363;p61"/>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364" name="Google Shape;364;p61"/>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Sesión presencial de integración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365" name="Google Shape;365;p61"/>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366" name="Google Shape;366;p61"/>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Aprendiendo a través del </a:t>
            </a:r>
            <a:r>
              <a:t>chatbot de Crianza con Conciencia+ en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7" name="Google Shape;367;p61"/>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368" name="Google Shape;368;p61"/>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Apoyo en un Grupo de WhatsApp </a:t>
            </a:r>
            <a:r>
              <a:rPr i="1"/>
              <a:t>separado</a:t>
            </a:r>
            <a:r>
              <a:t> y moderado por un Facilitador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74" name="Google Shape;374;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375" name="Google Shape;375;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376" name="Google Shape;376;p62"/>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Curso Básico: Mejorar mi relación con mi niña, niño o adolescente (5 días)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Todos los días recibirás estrategias de crianza a través del chat automatizado de WhatsApp que te ayudarán a mejorar la relación con tu niño, niña o adolescente.</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¡Solo te tomará 5 minutos por día!</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Este curso contiene 5 </a:t>
            </a:r>
            <a:r>
              <a:t>sesiones</a:t>
            </a:r>
            <a:r>
              <a:rPr>
                <a:latin typeface="Arial"/>
                <a:ea typeface="Arial"/>
                <a:cs typeface="Arial"/>
                <a:sym typeface="Arial"/>
              </a:rPr>
              <a:t> (una por día) sobre cómo mejorar la relación con tu niño, niña o adolescente</a:t>
            </a:r>
            <a:endParaRPr b="0" i="0" sz="1500" u="none" cap="none" strike="noStrike">
              <a:solidFill>
                <a:srgbClr val="123D5D"/>
              </a:solidFill>
              <a:latin typeface="Arial"/>
              <a:ea typeface="Arial"/>
              <a:cs typeface="Arial"/>
              <a:sym typeface="Arial"/>
            </a:endParaRPr>
          </a:p>
        </p:txBody>
      </p:sp>
      <p:sp>
        <p:nvSpPr>
          <p:cNvPr id="377" name="Google Shape;377;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78" name="Google Shape;378;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379" name="Google Shape;379;p62"/>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del chatbot de Crianza con Conciencia+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385" name="Google Shape;385;p6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386" name="Google Shape;386;p63"/>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387" name="Google Shape;387;p63"/>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1: Pasar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88" name="Google Shape;388;p63"/>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389" name="Google Shape;389;p63"/>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2: Dar Reconocimiento y Halagar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90" name="Google Shape;390;p63"/>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391" name="Google Shape;391;p63"/>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3: Crear una Rutina para el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392" name="Google Shape;392;p63"/>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Crear confianza, respeto y una relación positiva entre tú y tu niño, niña o adolescente</a:t>
            </a:r>
            <a:endParaRPr sz="1000" u="none" cap="none" strike="noStrike">
              <a:solidFill>
                <a:srgbClr val="0B4060"/>
              </a:solidFill>
              <a:highlight>
                <a:schemeClr val="lt1"/>
              </a:highlight>
              <a:latin typeface="Noto Sans"/>
              <a:ea typeface="Noto Sans"/>
              <a:cs typeface="Noto Sans"/>
              <a:sym typeface="Noto Sans"/>
            </a:endParaRPr>
          </a:p>
        </p:txBody>
      </p:sp>
      <p:sp>
        <p:nvSpPr>
          <p:cNvPr id="393" name="Google Shape;393;p63"/>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Hacer que tu niño, niña o adolescente quiera comportarse de la manera esperada con mayor frecuencia</a:t>
            </a:r>
            <a:endParaRPr sz="1000" u="none" cap="none" strike="noStrike">
              <a:solidFill>
                <a:srgbClr val="0B4060"/>
              </a:solidFill>
              <a:highlight>
                <a:schemeClr val="lt1"/>
              </a:highlight>
              <a:latin typeface="Noto Sans"/>
              <a:ea typeface="Noto Sans"/>
              <a:cs typeface="Noto Sans"/>
              <a:sym typeface="Noto Sans"/>
            </a:endParaRPr>
          </a:p>
        </p:txBody>
      </p:sp>
      <p:sp>
        <p:nvSpPr>
          <p:cNvPr id="394" name="Google Shape;394;p63"/>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que tu niño, niña o adolescente sienta más seguridad, protección y ganas de cooperar</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